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90" r:id="rId2"/>
    <p:sldId id="256" r:id="rId3"/>
    <p:sldId id="457" r:id="rId4"/>
    <p:sldId id="438" r:id="rId5"/>
    <p:sldId id="458" r:id="rId6"/>
    <p:sldId id="464" r:id="rId7"/>
    <p:sldId id="466" r:id="rId8"/>
    <p:sldId id="459" r:id="rId9"/>
    <p:sldId id="475" r:id="rId10"/>
    <p:sldId id="460" r:id="rId11"/>
    <p:sldId id="461" r:id="rId12"/>
    <p:sldId id="472" r:id="rId13"/>
    <p:sldId id="474" r:id="rId14"/>
    <p:sldId id="473" r:id="rId15"/>
    <p:sldId id="467" r:id="rId16"/>
    <p:sldId id="468" r:id="rId17"/>
    <p:sldId id="469" r:id="rId18"/>
    <p:sldId id="470" r:id="rId19"/>
    <p:sldId id="476" r:id="rId20"/>
    <p:sldId id="47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2E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17"/>
    <p:restoredTop sz="94674"/>
  </p:normalViewPr>
  <p:slideViewPr>
    <p:cSldViewPr snapToGrid="0" snapToObjects="1">
      <p:cViewPr varScale="1">
        <p:scale>
          <a:sx n="110" d="100"/>
          <a:sy n="110" d="100"/>
        </p:scale>
        <p:origin x="1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398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0750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6079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4558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4500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1781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4305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6699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8485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18661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9955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8542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0716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3519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7718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7551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353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8415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101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1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tiff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18" Type="http://schemas.openxmlformats.org/officeDocument/2006/relationships/image" Target="../media/image34.png"/><Relationship Id="rId3" Type="http://schemas.openxmlformats.org/officeDocument/2006/relationships/image" Target="../media/image1.jpg"/><Relationship Id="rId7" Type="http://schemas.openxmlformats.org/officeDocument/2006/relationships/image" Target="../media/image320.png"/><Relationship Id="rId12" Type="http://schemas.openxmlformats.org/officeDocument/2006/relationships/image" Target="../media/image150.png"/><Relationship Id="rId17" Type="http://schemas.openxmlformats.org/officeDocument/2006/relationships/image" Target="../media/image33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0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5" Type="http://schemas.openxmlformats.org/officeDocument/2006/relationships/image" Target="../media/image19.png"/><Relationship Id="rId10" Type="http://schemas.openxmlformats.org/officeDocument/2006/relationships/image" Target="../media/image130.png"/><Relationship Id="rId19" Type="http://schemas.openxmlformats.org/officeDocument/2006/relationships/image" Target="../media/image35.png"/><Relationship Id="rId4" Type="http://schemas.openxmlformats.org/officeDocument/2006/relationships/image" Target="../media/image2.tiff"/><Relationship Id="rId9" Type="http://schemas.openxmlformats.org/officeDocument/2006/relationships/image" Target="../media/image11.png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17" Type="http://schemas.openxmlformats.org/officeDocument/2006/relationships/hyperlink" Target="https://forms.gle/hbcs6GKKz2uPe2GJ8" TargetMode="Externa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80.png"/><Relationship Id="rId26" Type="http://schemas.openxmlformats.org/officeDocument/2006/relationships/image" Target="../media/image46.png"/><Relationship Id="rId3" Type="http://schemas.openxmlformats.org/officeDocument/2006/relationships/image" Target="../media/image1.jpg"/><Relationship Id="rId21" Type="http://schemas.openxmlformats.org/officeDocument/2006/relationships/image" Target="../media/image41.png"/><Relationship Id="rId17" Type="http://schemas.openxmlformats.org/officeDocument/2006/relationships/image" Target="../media/image370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0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24" Type="http://schemas.openxmlformats.org/officeDocument/2006/relationships/image" Target="../media/image44.png"/><Relationship Id="rId5" Type="http://schemas.openxmlformats.org/officeDocument/2006/relationships/image" Target="../media/image3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9" Type="http://schemas.openxmlformats.org/officeDocument/2006/relationships/image" Target="../media/image39.png"/><Relationship Id="rId4" Type="http://schemas.openxmlformats.org/officeDocument/2006/relationships/image" Target="../media/image2.tiff"/><Relationship Id="rId22" Type="http://schemas.openxmlformats.org/officeDocument/2006/relationships/image" Target="../media/image42.png"/><Relationship Id="rId27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3.png"/><Relationship Id="rId10" Type="http://schemas.openxmlformats.org/officeDocument/2006/relationships/image" Target="../media/image49.png"/><Relationship Id="rId4" Type="http://schemas.openxmlformats.org/officeDocument/2006/relationships/image" Target="../media/image2.tiff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11" Type="http://schemas.openxmlformats.org/officeDocument/2006/relationships/image" Target="../media/image57.png"/><Relationship Id="rId5" Type="http://schemas.openxmlformats.org/officeDocument/2006/relationships/image" Target="../media/image3.png"/><Relationship Id="rId10" Type="http://schemas.openxmlformats.org/officeDocument/2006/relationships/image" Target="../media/image53.png"/><Relationship Id="rId4" Type="http://schemas.openxmlformats.org/officeDocument/2006/relationships/image" Target="../media/image2.tiff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s://forms.gle/1FpvG6sY6XwnRBdx5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jp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56.png"/><Relationship Id="rId4" Type="http://schemas.openxmlformats.org/officeDocument/2006/relationships/image" Target="../media/image2.tiff"/><Relationship Id="rId9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11" Type="http://schemas.openxmlformats.org/officeDocument/2006/relationships/image" Target="../media/image111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tiff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18" Type="http://schemas.openxmlformats.org/officeDocument/2006/relationships/image" Target="../media/image21.png"/><Relationship Id="rId3" Type="http://schemas.openxmlformats.org/officeDocument/2006/relationships/image" Target="../media/image1.jpg"/><Relationship Id="rId7" Type="http://schemas.openxmlformats.org/officeDocument/2006/relationships/image" Target="../media/image110.png"/><Relationship Id="rId12" Type="http://schemas.openxmlformats.org/officeDocument/2006/relationships/image" Target="../media/image150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10" Type="http://schemas.openxmlformats.org/officeDocument/2006/relationships/image" Target="../media/image130.png"/><Relationship Id="rId19" Type="http://schemas.openxmlformats.org/officeDocument/2006/relationships/image" Target="../media/image22.png"/><Relationship Id="rId4" Type="http://schemas.openxmlformats.org/officeDocument/2006/relationships/image" Target="../media/image2.tiff"/><Relationship Id="rId9" Type="http://schemas.openxmlformats.org/officeDocument/2006/relationships/image" Target="../media/image11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s://forms.gle/ufmzNwHXT91JgWdp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87" y="2389681"/>
            <a:ext cx="717164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Spring 2021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95864" y="95865"/>
            <a:ext cx="11997813" cy="6673644"/>
          </a:xfrm>
          <a:prstGeom prst="rect">
            <a:avLst/>
          </a:prstGeom>
          <a:noFill/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9535849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8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9349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Additivity vs. interaction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682346" y="865667"/>
                <a:ext cx="10943650" cy="4696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𝑖𝑗𝑘</m:t>
                        </m:r>
                      </m:sub>
                    </m:sSub>
                    <m:r>
                      <a:rPr lang="en-US" altLang="ko-KR" i="1" dirty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i="1" dirty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sSub>
                      <m:sSubPr>
                        <m:ctrlP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𝐻𝑎𝑛𝑑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𝑗</m:t>
                        </m:r>
                      </m:sub>
                    </m:sSub>
                    <m:r>
                      <a:rPr lang="en-US" altLang="ko-KR" i="1" dirty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sSub>
                      <m:sSubPr>
                        <m:ctrlP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𝐷𝑖𝑠𝑡𝑎𝑛𝑐𝑒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sub>
                    </m:sSub>
                    <m:r>
                      <a:rPr lang="en-US" altLang="ko-KR" i="1" dirty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sSub>
                      <m:sSubPr>
                        <m:ctrlP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𝐸𝑟𝑟𝑜𝑟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altLang="ko-KR" i="1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Additivity:</a:t>
                </a: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the model above assumes that the effects of two factor levels are additive (we can just add the effects of the two factor levels together).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b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Interaction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when the effects of one factor change for different levels of another factor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b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Additivity vs. interaction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draw an i</a:t>
                </a: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nteraction plot!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Interaction plot: plot the averages of the </a:t>
                </a:r>
                <a:b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</a:b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observations at each level of the factors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Parallel: additive</a:t>
                </a:r>
                <a:r>
                  <a:rPr lang="ko-KR" altLang="en-US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(“additive enough condition”)</a:t>
                </a:r>
                <a:b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</a:b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No parallel: interaction</a:t>
                </a:r>
                <a:endParaRPr lang="en-US" altLang="ko-KR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46" y="865667"/>
                <a:ext cx="10943650" cy="4696286"/>
              </a:xfrm>
              <a:prstGeom prst="rect">
                <a:avLst/>
              </a:prstGeom>
              <a:blipFill rotWithShape="0">
                <a:blip r:embed="rId7"/>
                <a:stretch>
                  <a:fillRect l="-390" b="-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0528" y="3600294"/>
            <a:ext cx="4298516" cy="284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5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313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Interactions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9978" y="781814"/>
            <a:ext cx="3743624" cy="3817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텍스트 상자 12"/>
              <p:cNvSpPr txBox="1"/>
              <p:nvPr/>
            </p:nvSpPr>
            <p:spPr>
              <a:xfrm>
                <a:off x="682346" y="865667"/>
                <a:ext cx="10943650" cy="1850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Interaction plot for the first example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From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middle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to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far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there was a larger effect of hand.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𝑖𝑗𝑘</m:t>
                        </m:r>
                      </m:sub>
                    </m:sSub>
                    <m:r>
                      <a:rPr lang="en-US" altLang="ko-KR" i="1" dirty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i="1" dirty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sSub>
                      <m:sSubPr>
                        <m:ctrlP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𝜏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𝑗</m:t>
                        </m:r>
                      </m:sub>
                    </m:sSub>
                    <m:r>
                      <a:rPr lang="en-US" altLang="ko-KR" i="1" dirty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sSub>
                      <m:sSubPr>
                        <m:ctrlP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sSub>
                      <m:sSubPr>
                        <m:ctrlPr>
                          <a:rPr lang="en-US" altLang="ko-KR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en-US" altLang="ko-KR" i="1" dirty="0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sub>
                    </m:sSub>
                    <m:r>
                      <a:rPr lang="en-US" altLang="ko-KR" i="1" dirty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sSub>
                      <m:sSubPr>
                        <m:ctrlP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𝜀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altLang="ko-KR" i="1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en-US" altLang="ko-KR" i="1" dirty="0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interaction term (</a:t>
                </a:r>
                <a:r>
                  <a:rPr lang="en-US" altLang="ko-KR" dirty="0" err="1">
                    <a:latin typeface="Seravek Light" charset="0"/>
                    <a:ea typeface="Seravek Light" charset="0"/>
                    <a:cs typeface="Seravek Light" charset="0"/>
                  </a:rPr>
                  <a:t>DF</a:t>
                </a:r>
                <a:r>
                  <a:rPr lang="en-US" altLang="ko-KR" baseline="-25000" dirty="0" err="1">
                    <a:latin typeface="Seravek Light" charset="0"/>
                    <a:ea typeface="Seravek Light" charset="0"/>
                    <a:cs typeface="Seravek Light" charset="0"/>
                  </a:rPr>
                  <a:t>interaction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:r>
                  <a:rPr lang="en-US" altLang="ko-KR" dirty="0" err="1">
                    <a:latin typeface="Seravek Light" charset="0"/>
                    <a:ea typeface="Seravek Light" charset="0"/>
                    <a:cs typeface="Seravek Light" charset="0"/>
                  </a:rPr>
                  <a:t>DF</a:t>
                </a:r>
                <a:r>
                  <a:rPr lang="en-US" altLang="ko-KR" baseline="-25000" dirty="0" err="1">
                    <a:latin typeface="Seravek Light" charset="0"/>
                    <a:ea typeface="Seravek Light" charset="0"/>
                    <a:cs typeface="Seravek Light" charset="0"/>
                  </a:rPr>
                  <a:t>j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x </a:t>
                </a:r>
                <a:r>
                  <a:rPr lang="en-US" altLang="ko-KR" dirty="0" err="1">
                    <a:latin typeface="Seravek Light" charset="0"/>
                    <a:ea typeface="Seravek Light" charset="0"/>
                    <a:cs typeface="Seravek Light" charset="0"/>
                  </a:rPr>
                  <a:t>DF</a:t>
                </a:r>
                <a:r>
                  <a:rPr lang="en-US" altLang="ko-KR" baseline="-25000" dirty="0" err="1">
                    <a:latin typeface="Seravek Light" charset="0"/>
                    <a:ea typeface="Seravek Light" charset="0"/>
                    <a:cs typeface="Seravek Light" charset="0"/>
                  </a:rPr>
                  <a:t>k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" name="텍스트 상자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46" y="865667"/>
                <a:ext cx="10943650" cy="1850891"/>
              </a:xfrm>
              <a:prstGeom prst="rect">
                <a:avLst/>
              </a:prstGeom>
              <a:blipFill>
                <a:blip r:embed="rId8"/>
                <a:stretch>
                  <a:fillRect l="-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269" y="2922595"/>
            <a:ext cx="5242339" cy="1832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그룹 16"/>
          <p:cNvGrpSpPr/>
          <p:nvPr/>
        </p:nvGrpSpPr>
        <p:grpSpPr>
          <a:xfrm>
            <a:off x="765269" y="5089219"/>
            <a:ext cx="7948962" cy="1277351"/>
            <a:chOff x="765269" y="5089219"/>
            <a:chExt cx="7948962" cy="1277351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5269" y="5089219"/>
              <a:ext cx="5242339" cy="12773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직사각형 13"/>
            <p:cNvSpPr/>
            <p:nvPr/>
          </p:nvSpPr>
          <p:spPr>
            <a:xfrm>
              <a:off x="6096000" y="5089219"/>
              <a:ext cx="261823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latin typeface="Seravek Light" charset="0"/>
                  <a:ea typeface="Seravek Light" charset="0"/>
                  <a:cs typeface="Seravek Light" charset="0"/>
                </a:rPr>
                <a:t>ANOVA table without </a:t>
              </a:r>
            </a:p>
            <a:p>
              <a:r>
                <a:rPr lang="en-US" altLang="ko-KR" sz="1600" dirty="0">
                  <a:latin typeface="Seravek Light" charset="0"/>
                  <a:ea typeface="Seravek Light" charset="0"/>
                  <a:cs typeface="Seravek Light" charset="0"/>
                </a:rPr>
                <a:t>the interaction term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817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5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16491" y="222608"/>
            <a:ext cx="7683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How two-factor ANOVA works (with interaction)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텍스트 상자 43"/>
              <p:cNvSpPr txBox="1"/>
              <p:nvPr/>
            </p:nvSpPr>
            <p:spPr>
              <a:xfrm>
                <a:off x="728827" y="720754"/>
                <a:ext cx="7013093" cy="916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𝑖𝑗𝑘</m:t>
                        </m:r>
                      </m:sub>
                    </m:sSub>
                    <m:r>
                      <a:rPr lang="en-US" altLang="ko-KR" sz="1600" i="1" dirty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sz="1600" i="1" dirty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sSub>
                      <m:sSubPr>
                        <m:ctrlP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𝐵𝑟𝑎𝑛𝑑</m:t>
                        </m:r>
                        <m:r>
                          <a:rPr lang="en-US" altLang="ko-KR" sz="16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sz="16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𝑒𝑓𝑓𝑒𝑐𝑡</m:t>
                        </m:r>
                      </m:e>
                      <m:sub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𝑗</m:t>
                        </m:r>
                      </m:sub>
                    </m:sSub>
                    <m:r>
                      <a:rPr lang="en-US" altLang="ko-KR" sz="1600" i="1" dirty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sSub>
                      <m:sSubPr>
                        <m:ctrlP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𝑇𝑒𝑚𝑝</m:t>
                        </m:r>
                        <m:r>
                          <a:rPr lang="en-US" altLang="ko-KR" sz="16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altLang="ko-KR" sz="16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𝑒𝑓𝑓𝑒𝑐𝑡</m:t>
                        </m:r>
                      </m:e>
                      <m:sub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sub>
                    </m:sSub>
                    <m:r>
                      <a:rPr lang="en-US" altLang="ko-KR" sz="1600" i="1" dirty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sSub>
                      <m:sSubPr>
                        <m:ctrlPr>
                          <a:rPr lang="en-US" altLang="ko-KR" sz="1600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𝐼𝑛𝑡𝑒𝑟𝑎𝑐𝑡𝑖𝑜𝑛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en-US" altLang="ko-KR" sz="1600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sub>
                    </m:sSub>
                    <m:r>
                      <a:rPr lang="en-US" altLang="ko-KR" sz="1600" b="0" i="1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+ </m:t>
                    </m:r>
                    <m:sSub>
                      <m:sSubPr>
                        <m:ctrlP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𝐸𝑟𝑟𝑜𝑟</m:t>
                        </m:r>
                      </m:e>
                      <m:sub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𝑖𝑗</m:t>
                        </m:r>
                        <m:r>
                          <a:rPr lang="en-US" altLang="ko-KR" sz="16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sub>
                    </m:sSub>
                    <m:r>
                      <a:rPr lang="en-US" altLang="ko-KR" sz="1600" i="1" dirty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acc>
                      <m:accPr>
                        <m:chr m:val="̿"/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acc>
                          <m:accPr>
                            <m:chr m:val="̿"/>
                            <m:ctrlPr>
                              <a:rPr lang="en-US" altLang="ko-KR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16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acc>
                          <m:accPr>
                            <m:chr m:val="̿"/>
                            <m:ctrlPr>
                              <a:rPr lang="en-US" altLang="ko-KR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16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solidFill>
                                          <a:srgbClr val="0070C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 dirty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𝑗𝑘</m:t>
                                </m:r>
                              </m:sub>
                            </m:sSub>
                            <m:r>
                              <a:rPr lang="en-US" altLang="ko-KR" sz="1600" i="1" dirty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 dirty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 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rgbClr val="0070C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 </m:t>
                        </m:r>
                        <m:acc>
                          <m:accPr>
                            <m:chr m:val="̿"/>
                            <m:ctrlPr>
                              <a:rPr lang="en-US" altLang="ko-KR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sz="1600" b="0" i="0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altLang="ko-KR" sz="160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𝑟</m:t>
                    </m:r>
                    <m:r>
                      <a:rPr lang="en-US" altLang="ko-KR" sz="1600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𝑒𝑠𝑖𝑑𝑢𝑎𝑙</m:t>
                    </m:r>
                  </m:oMath>
                </a14:m>
                <a:endParaRPr lang="en-US" altLang="ko-KR" sz="1600" dirty="0">
                  <a:solidFill>
                    <a:srgbClr val="7030A0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44" name="텍스트 상자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7" y="720754"/>
                <a:ext cx="7013093" cy="916918"/>
              </a:xfrm>
              <a:prstGeom prst="rect">
                <a:avLst/>
              </a:prstGeom>
              <a:blipFill rotWithShape="0">
                <a:blip r:embed="rId7"/>
                <a:stretch>
                  <a:fillRect l="-348" t="-21192" b="-350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/>
          <p:cNvGrpSpPr/>
          <p:nvPr/>
        </p:nvGrpSpPr>
        <p:grpSpPr>
          <a:xfrm>
            <a:off x="228362" y="1641735"/>
            <a:ext cx="2863506" cy="2471350"/>
            <a:chOff x="216491" y="1834965"/>
            <a:chExt cx="2863506" cy="2471350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6491" y="2160054"/>
              <a:ext cx="2863506" cy="2146261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906342" y="1834965"/>
              <a:ext cx="14138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i="1" dirty="0" err="1">
                  <a:latin typeface="Seravek Light" charset="0"/>
                  <a:ea typeface="Seravek Light" charset="0"/>
                  <a:cs typeface="Seravek Light" charset="0"/>
                </a:rPr>
                <a:t>y</a:t>
              </a:r>
              <a:r>
                <a:rPr lang="en-US" altLang="ko-KR" sz="1400" i="1" baseline="-25000" dirty="0" err="1">
                  <a:latin typeface="Seravek Light" charset="0"/>
                  <a:ea typeface="Seravek Light" charset="0"/>
                  <a:cs typeface="Seravek Light" charset="0"/>
                </a:rPr>
                <a:t>ijk</a:t>
              </a:r>
              <a:r>
                <a:rPr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: Observations</a:t>
              </a:r>
              <a:endParaRPr lang="ko-KR" altLang="en-US" sz="1400" i="1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413439" y="1641735"/>
            <a:ext cx="2889504" cy="2471350"/>
            <a:chOff x="3401568" y="1688661"/>
            <a:chExt cx="2889504" cy="24713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01568" y="2006410"/>
              <a:ext cx="2889504" cy="215360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직사각형 19"/>
                <p:cNvSpPr/>
                <p:nvPr/>
              </p:nvSpPr>
              <p:spPr>
                <a:xfrm>
                  <a:off x="3883613" y="1688661"/>
                  <a:ext cx="1283493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altLang="ko-KR" sz="1400" dirty="0">
                      <a:solidFill>
                        <a:schemeClr val="tx1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:</a:t>
                  </a:r>
                  <a:r>
                    <a:rPr lang="en-US" altLang="ko-KR" sz="1400" dirty="0">
                      <a:latin typeface="Seravek Light" charset="0"/>
                      <a:ea typeface="Seravek Light" charset="0"/>
                      <a:cs typeface="Seravek Light" charset="0"/>
                    </a:rPr>
                    <a:t> </a:t>
                  </a:r>
                  <a:r>
                    <a:rPr lang="en-US" altLang="ko-KR" sz="1400" i="1" dirty="0">
                      <a:latin typeface="Seravek Light" charset="0"/>
                      <a:ea typeface="Seravek Light" charset="0"/>
                      <a:cs typeface="Seravek Light" charset="0"/>
                    </a:rPr>
                    <a:t>Grand mean</a:t>
                  </a:r>
                  <a:endParaRPr lang="ko-KR" altLang="en-US" sz="1400" i="1" dirty="0">
                    <a:latin typeface="Seravek Light" charset="0"/>
                    <a:ea typeface="Seravek Light" charset="0"/>
                    <a:cs typeface="Seravek Light" charset="0"/>
                  </a:endParaRPr>
                </a:p>
              </p:txBody>
            </p:sp>
          </mc:Choice>
          <mc:Fallback xmlns="">
            <p:sp>
              <p:nvSpPr>
                <p:cNvPr id="20" name="직사각형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3613" y="1688661"/>
                  <a:ext cx="1283493" cy="30777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2156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그룹 13"/>
          <p:cNvGrpSpPr/>
          <p:nvPr/>
        </p:nvGrpSpPr>
        <p:grpSpPr>
          <a:xfrm>
            <a:off x="6624514" y="1643663"/>
            <a:ext cx="2904098" cy="2469421"/>
            <a:chOff x="6612643" y="1690589"/>
            <a:chExt cx="2904098" cy="246942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12643" y="2006409"/>
              <a:ext cx="2904098" cy="215360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직사각형 22"/>
                <p:cNvSpPr/>
                <p:nvPr/>
              </p:nvSpPr>
              <p:spPr>
                <a:xfrm>
                  <a:off x="7151140" y="1690589"/>
                  <a:ext cx="1868845" cy="4841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1400" i="1" dirty="0">
                      <a:solidFill>
                        <a:srgbClr val="C00000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Brand </a:t>
                  </a:r>
                  <a:r>
                    <a:rPr lang="en-US" altLang="ko-KR" sz="1400" i="1" dirty="0" err="1">
                      <a:solidFill>
                        <a:srgbClr val="C00000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effect</a:t>
                  </a:r>
                  <a:r>
                    <a:rPr lang="en-US" altLang="ko-KR" sz="1400" i="1" baseline="-25000" dirty="0" err="1">
                      <a:solidFill>
                        <a:srgbClr val="C00000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j</a:t>
                  </a:r>
                  <a:r>
                    <a:rPr lang="en-US" altLang="ko-KR" sz="1400" i="1" baseline="-25000" dirty="0">
                      <a:solidFill>
                        <a:srgbClr val="C00000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:</m:t>
                      </m:r>
                      <m:d>
                        <m:dPr>
                          <m:ctrlPr>
                            <a:rPr lang="en-US" altLang="ko-KR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1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acc>
                            <m:accPr>
                              <m:chr m:val="̿"/>
                              <m:ctrlPr>
                                <a:rPr lang="en-US" altLang="ko-KR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a14:m>
                  <a:endParaRPr lang="ko-KR" altLang="en-US" sz="1400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endParaRPr>
                </a:p>
                <a:p>
                  <a:pPr algn="ctr"/>
                  <a:endParaRPr lang="ko-KR" altLang="en-US" sz="1400" i="1" baseline="-25000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endParaRPr>
                </a:p>
              </p:txBody>
            </p:sp>
          </mc:Choice>
          <mc:Fallback xmlns="">
            <p:sp>
              <p:nvSpPr>
                <p:cNvPr id="23" name="직사각형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1140" y="1690589"/>
                  <a:ext cx="1868845" cy="48410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651" r="-52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그룹 15"/>
          <p:cNvGrpSpPr/>
          <p:nvPr/>
        </p:nvGrpSpPr>
        <p:grpSpPr>
          <a:xfrm>
            <a:off x="2470453" y="4121773"/>
            <a:ext cx="2850061" cy="2413490"/>
            <a:chOff x="4866041" y="4324721"/>
            <a:chExt cx="2850061" cy="241349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66041" y="4614211"/>
              <a:ext cx="2850061" cy="2124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직사각형 25"/>
                <p:cNvSpPr/>
                <p:nvPr/>
              </p:nvSpPr>
              <p:spPr>
                <a:xfrm>
                  <a:off x="5100150" y="4324721"/>
                  <a:ext cx="239155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1400" i="1" dirty="0">
                      <a:solidFill>
                        <a:schemeClr val="accent2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Temperature </a:t>
                  </a:r>
                  <a:r>
                    <a:rPr lang="en-US" altLang="ko-KR" sz="1400" i="1" dirty="0" err="1">
                      <a:solidFill>
                        <a:schemeClr val="accent2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effect</a:t>
                  </a:r>
                  <a:r>
                    <a:rPr lang="en-US" altLang="ko-KR" sz="1400" i="1" baseline="-25000" dirty="0" err="1">
                      <a:solidFill>
                        <a:schemeClr val="accent2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k</a:t>
                  </a:r>
                  <a:r>
                    <a:rPr lang="en-US" altLang="ko-KR" sz="1400" i="1" baseline="-25000" dirty="0">
                      <a:solidFill>
                        <a:schemeClr val="accent2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accent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:</m:t>
                      </m:r>
                      <m:d>
                        <m:dPr>
                          <m:ctrlPr>
                            <a:rPr lang="en-US" altLang="ko-KR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1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1400" i="1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acc>
                            <m:accPr>
                              <m:chr m:val="̿"/>
                              <m:ctrlPr>
                                <a:rPr lang="en-US" altLang="ko-KR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a14:m>
                  <a:endParaRPr lang="ko-KR" altLang="en-US" sz="1400" i="1" baseline="-25000" dirty="0">
                    <a:solidFill>
                      <a:schemeClr val="accent2"/>
                    </a:solidFill>
                    <a:latin typeface="Seravek Light" charset="0"/>
                    <a:ea typeface="Seravek Light" charset="0"/>
                    <a:cs typeface="Seravek Light" charset="0"/>
                  </a:endParaRPr>
                </a:p>
              </p:txBody>
            </p:sp>
          </mc:Choice>
          <mc:Fallback xmlns="">
            <p:sp>
              <p:nvSpPr>
                <p:cNvPr id="26" name="직사각형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0150" y="4324721"/>
                  <a:ext cx="2391552" cy="307777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54" t="-2000" r="-4071" b="-2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/>
              <p:cNvSpPr/>
              <p:nvPr/>
            </p:nvSpPr>
            <p:spPr>
              <a:xfrm>
                <a:off x="8912295" y="1023827"/>
                <a:ext cx="2490248" cy="9088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Seravek Light" charset="0"/>
                    <a:ea typeface="Seravek Light" charset="0"/>
                    <a:cs typeface="Seravek Light" charset="0"/>
                  </a:rPr>
                  <a:t>Sum of Squares of all these values</a:t>
                </a:r>
                <a:endParaRPr lang="en-US" altLang="ko-KR" sz="1200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charset="0"/>
                            </a:rPr>
                            <m:t>𝑆𝑆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ko-KR" alt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ko-KR" alt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ko-KR" sz="1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̿"/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altLang="ko-KR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Treatment Sum of Squares</a:t>
                </a:r>
                <a:endParaRPr lang="ko-KR" altLang="en-US" sz="12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31" name="직사각형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295" y="1023827"/>
                <a:ext cx="2490248" cy="908839"/>
              </a:xfrm>
              <a:prstGeom prst="rect">
                <a:avLst/>
              </a:prstGeom>
              <a:blipFill rotWithShape="0">
                <a:blip r:embed="rId15"/>
                <a:stretch>
                  <a:fillRect t="-48993" r="-2451" b="-771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텍스트 상자 32"/>
              <p:cNvSpPr txBox="1"/>
              <p:nvPr/>
            </p:nvSpPr>
            <p:spPr>
              <a:xfrm>
                <a:off x="-3025364" y="7714662"/>
                <a:ext cx="10563995" cy="695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𝑀𝑆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𝑇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𝑆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altLang="ko-KR" b="0" dirty="0">
                    <a:latin typeface="Seravek Light" charset="0"/>
                    <a:ea typeface="Seravek Light" charset="0"/>
                    <a:cs typeface="Seravek Light" charset="0"/>
                  </a:rPr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𝑀𝑆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𝐸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   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−1,</m:t>
                        </m:r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𝑁</m:t>
                        </m:r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b="0" i="1" dirty="0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𝑀𝑆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𝑀𝑆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33" name="텍스트 상자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25364" y="7714662"/>
                <a:ext cx="10563995" cy="695768"/>
              </a:xfrm>
              <a:prstGeom prst="rect">
                <a:avLst/>
              </a:prstGeom>
              <a:blipFill rotWithShape="0">
                <a:blip r:embed="rId16"/>
                <a:stretch>
                  <a:fillRect l="-404" t="-20175" b="-491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/>
              <p:cNvSpPr/>
              <p:nvPr/>
            </p:nvSpPr>
            <p:spPr>
              <a:xfrm>
                <a:off x="-10088" y="4404993"/>
                <a:ext cx="2490248" cy="9088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Seravek Light" charset="0"/>
                    <a:ea typeface="Seravek Light" charset="0"/>
                    <a:cs typeface="Seravek Light" charset="0"/>
                  </a:rPr>
                  <a:t>Sum of Squares of all these values</a:t>
                </a:r>
                <a:endParaRPr lang="en-US" altLang="ko-KR" sz="1200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charset="0"/>
                            </a:rPr>
                            <m:t>𝑆𝑆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ko-KR" alt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ko-KR" alt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ko-KR" sz="1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̿"/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altLang="ko-KR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200" dirty="0">
                    <a:solidFill>
                      <a:schemeClr val="accent2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Treatment Sum of Squares</a:t>
                </a:r>
                <a:endParaRPr lang="ko-KR" altLang="en-US" sz="1200" dirty="0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34" name="직사각형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088" y="4404993"/>
                <a:ext cx="2490248" cy="908839"/>
              </a:xfrm>
              <a:prstGeom prst="rect">
                <a:avLst/>
              </a:prstGeom>
              <a:blipFill rotWithShape="0">
                <a:blip r:embed="rId17"/>
                <a:stretch>
                  <a:fillRect t="-48993" r="-1956" b="-771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텍스트 상자 36"/>
          <p:cNvSpPr txBox="1"/>
          <p:nvPr/>
        </p:nvSpPr>
        <p:spPr>
          <a:xfrm>
            <a:off x="3091868" y="277366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=</a:t>
            </a:r>
            <a:endParaRPr kumimoji="1" lang="ko-KR" altLang="en-US" dirty="0"/>
          </a:p>
        </p:txBody>
      </p:sp>
      <p:sp>
        <p:nvSpPr>
          <p:cNvPr id="38" name="텍스트 상자 37"/>
          <p:cNvSpPr txBox="1"/>
          <p:nvPr/>
        </p:nvSpPr>
        <p:spPr>
          <a:xfrm>
            <a:off x="6259247" y="2767847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+</a:t>
            </a:r>
            <a:endParaRPr kumimoji="1" lang="ko-KR" altLang="en-US" dirty="0"/>
          </a:p>
        </p:txBody>
      </p:sp>
      <p:sp>
        <p:nvSpPr>
          <p:cNvPr id="39" name="텍스트 상자 38"/>
          <p:cNvSpPr txBox="1"/>
          <p:nvPr/>
        </p:nvSpPr>
        <p:spPr>
          <a:xfrm>
            <a:off x="2083348" y="5266685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+</a:t>
            </a:r>
            <a:endParaRPr kumimoji="1"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ED45958-5F18-4044-87F1-0902EF69FB0B}"/>
                  </a:ext>
                </a:extLst>
              </p:cNvPr>
              <p:cNvSpPr/>
              <p:nvPr/>
            </p:nvSpPr>
            <p:spPr>
              <a:xfrm>
                <a:off x="7815479" y="232728"/>
                <a:ext cx="1193596" cy="121334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R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9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9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Premium</m:t>
                          </m:r>
                        </m:sub>
                      </m:sSub>
                      <m:r>
                        <a:rPr lang="en-US" altLang="ko-KR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=54.89</m:t>
                      </m:r>
                    </m:oMath>
                  </m:oMathPara>
                </a14:m>
                <a:endParaRPr lang="en-US" altLang="ko-KR" sz="900" b="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R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9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9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Standard</m:t>
                          </m:r>
                        </m:sub>
                      </m:sSub>
                      <m:r>
                        <a:rPr lang="en-US" altLang="ko-KR" sz="9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=5</m:t>
                      </m:r>
                      <m:r>
                        <a:rPr lang="en-US" altLang="ko-KR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a:rPr lang="en-US" altLang="ko-KR" sz="9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.</m:t>
                      </m:r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44</m:t>
                      </m:r>
                    </m:oMath>
                  </m:oMathPara>
                </a14:m>
                <a:endParaRPr lang="en-US" altLang="ko-KR" sz="9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endParaRPr lang="en-US" altLang="ko-KR" sz="9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R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9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9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Room</m:t>
                          </m:r>
                        </m:sub>
                      </m:sSub>
                      <m:r>
                        <a:rPr lang="en-US" altLang="ko-KR" sz="9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ko-KR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61</m:t>
                      </m:r>
                    </m:oMath>
                  </m:oMathPara>
                </a14:m>
                <a:endParaRPr lang="en-US" altLang="ko-KR" sz="9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R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9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9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Fridge</m:t>
                          </m:r>
                        </m:sub>
                      </m:sSub>
                      <m:r>
                        <a:rPr lang="en-US" altLang="ko-KR" sz="9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ko-KR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60.67</m:t>
                      </m:r>
                    </m:oMath>
                  </m:oMathPara>
                </a14:m>
                <a:endParaRPr lang="en-US" altLang="ko-KR" sz="9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R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9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9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F</m:t>
                          </m:r>
                          <m:r>
                            <m:rPr>
                              <m:sty m:val="p"/>
                            </m:rPr>
                            <a:rPr lang="en-US" altLang="ko-KR" sz="9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reezer</m:t>
                          </m:r>
                        </m:sub>
                      </m:sSub>
                      <m:r>
                        <a:rPr lang="en-US" altLang="ko-KR" sz="9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ko-KR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39.33</m:t>
                      </m:r>
                    </m:oMath>
                  </m:oMathPara>
                </a14:m>
                <a:endParaRPr lang="en-US" altLang="ko-KR" sz="900" b="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endParaRPr lang="en-US" altLang="ko-KR" sz="9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altLang="ko-KR" sz="90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accPr>
                        <m:e>
                          <m:r>
                            <a:rPr lang="en-US" altLang="ko-KR" sz="9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9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53.67</m:t>
                      </m:r>
                    </m:oMath>
                  </m:oMathPara>
                </a14:m>
                <a:endParaRPr lang="en-US" altLang="ko-KR" sz="90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ED45958-5F18-4044-87F1-0902EF69F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479" y="232728"/>
                <a:ext cx="1193596" cy="121334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B14CEC82-9CAF-964A-825A-39D4E4F74E78}"/>
              </a:ext>
            </a:extLst>
          </p:cNvPr>
          <p:cNvGrpSpPr/>
          <p:nvPr/>
        </p:nvGrpSpPr>
        <p:grpSpPr>
          <a:xfrm>
            <a:off x="5376082" y="4134401"/>
            <a:ext cx="5728199" cy="2361021"/>
            <a:chOff x="5376082" y="4134401"/>
            <a:chExt cx="5728199" cy="23610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직사각형 35"/>
                <p:cNvSpPr/>
                <p:nvPr/>
              </p:nvSpPr>
              <p:spPr>
                <a:xfrm>
                  <a:off x="5825786" y="4134401"/>
                  <a:ext cx="2674450" cy="3317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1400" i="1" dirty="0">
                      <a:solidFill>
                        <a:srgbClr val="0070C0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Interaction</a:t>
                  </a:r>
                  <a:r>
                    <a:rPr lang="en-US" altLang="ko-KR" sz="1400" i="1" baseline="-25000" dirty="0" err="1">
                      <a:solidFill>
                        <a:srgbClr val="0070C0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jk</a:t>
                  </a:r>
                  <a:r>
                    <a:rPr lang="en-US" altLang="ko-KR" sz="1400" i="1" baseline="-25000" dirty="0">
                      <a:solidFill>
                        <a:srgbClr val="0070C0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:</m:t>
                      </m:r>
                      <m:d>
                        <m:dPr>
                          <m:ctrlPr>
                            <a:rPr lang="en-US" altLang="ko-KR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Seravek Light" charset="0"/>
                                      <a:cs typeface="Seravek Light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1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Seravek Light" charset="0"/>
                                      <a:cs typeface="Seravek Light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Seravek Light" charset="0"/>
                                  <a:cs typeface="Seravek Light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ko-KR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Seravek Light" charset="0"/>
                                  <a:cs typeface="Seravek Light" charset="0"/>
                                </a:rPr>
                                <m:t>− 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ko-KR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1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 </m:t>
                          </m:r>
                          <m:acc>
                            <m:accPr>
                              <m:chr m:val="̿"/>
                              <m:ctrlPr>
                                <a:rPr lang="en-US" altLang="ko-KR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a14:m>
                  <a:endParaRPr lang="ko-KR" altLang="en-US" sz="1400" i="1" baseline="-25000" dirty="0">
                    <a:solidFill>
                      <a:srgbClr val="0070C0"/>
                    </a:solidFill>
                    <a:latin typeface="Seravek Light" charset="0"/>
                    <a:ea typeface="Seravek Light" charset="0"/>
                    <a:cs typeface="Seravek Light" charset="0"/>
                  </a:endParaRPr>
                </a:p>
              </p:txBody>
            </p:sp>
          </mc:Choice>
          <mc:Fallback xmlns="">
            <p:sp>
              <p:nvSpPr>
                <p:cNvPr id="36" name="직사각형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5786" y="4134401"/>
                  <a:ext cx="2674450" cy="331757"/>
                </a:xfrm>
                <a:prstGeom prst="rect">
                  <a:avLst/>
                </a:prstGeom>
                <a:blipFill>
                  <a:blip r:embed="rId19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직사각형 40"/>
                <p:cNvSpPr/>
                <p:nvPr/>
              </p:nvSpPr>
              <p:spPr>
                <a:xfrm>
                  <a:off x="8614033" y="4442311"/>
                  <a:ext cx="2490248" cy="8715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Seravek Light" charset="0"/>
                      <a:ea typeface="Seravek Light" charset="0"/>
                      <a:cs typeface="Seravek Light" charset="0"/>
                    </a:rPr>
                    <a:t>Sum of Squares of all these values</a:t>
                  </a:r>
                  <a:endParaRPr lang="en-US" altLang="ko-KR" sz="1200" dirty="0">
                    <a:solidFill>
                      <a:schemeClr val="tx1"/>
                    </a:solidFill>
                    <a:latin typeface="Cambria Math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latin typeface="Cambria Math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charset="0"/>
                              </a:rPr>
                              <m:t>𝐼𝑛𝑡</m:t>
                            </m:r>
                          </m:sub>
                        </m:sSub>
                        <m:r>
                          <a:rPr lang="en-US" altLang="ko-KR" sz="11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ko-KR" altLang="en-US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ko-KR" altLang="en-US" sz="11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en-US" altLang="ko-KR" sz="11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10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Seravek Light" charset="0"/>
                                                <a:cs typeface="Seravek Light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altLang="ko-KR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ko-KR" sz="120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  <a:ea typeface="Seravek Light" charset="0"/>
                                                <a:cs typeface="Seravek Light" charset="0"/>
                                              </a:rPr>
                                              <m:t>𝑗𝑘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2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ko-KR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ko-KR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  <m:t>− 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ko-KR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ko-KR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ko-KR" sz="12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+ </m:t>
                                    </m:r>
                                    <m:acc>
                                      <m:accPr>
                                        <m:chr m:val="̿"/>
                                        <m:ctrlPr>
                                          <a:rPr lang="en-US" altLang="ko-KR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altLang="ko-KR" sz="11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ko-KR" sz="1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altLang="ko-KR" sz="1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200" dirty="0">
                      <a:solidFill>
                        <a:srgbClr val="0070C0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Treatment Sum of Squares</a:t>
                  </a:r>
                  <a:endParaRPr lang="ko-KR" altLang="en-US" sz="1200" dirty="0">
                    <a:solidFill>
                      <a:srgbClr val="0070C0"/>
                    </a:solidFill>
                    <a:latin typeface="Seravek Light" charset="0"/>
                    <a:ea typeface="Seravek Light" charset="0"/>
                    <a:cs typeface="Seravek Light" charset="0"/>
                  </a:endParaRPr>
                </a:p>
              </p:txBody>
            </p:sp>
          </mc:Choice>
          <mc:Fallback xmlns="">
            <p:sp>
              <p:nvSpPr>
                <p:cNvPr id="41" name="직사각형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4033" y="4442311"/>
                  <a:ext cx="2490248" cy="871521"/>
                </a:xfrm>
                <a:prstGeom prst="rect">
                  <a:avLst/>
                </a:prstGeom>
                <a:blipFill>
                  <a:blip r:embed="rId20"/>
                  <a:stretch>
                    <a:fillRect t="-43478" b="-69565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11AFA1A-410F-6347-9272-8BD56169B7BC}"/>
                </a:ext>
              </a:extLst>
            </p:cNvPr>
            <p:cNvGrpSpPr/>
            <p:nvPr/>
          </p:nvGrpSpPr>
          <p:grpSpPr>
            <a:xfrm>
              <a:off x="5376082" y="4428904"/>
              <a:ext cx="3119500" cy="2066518"/>
              <a:chOff x="5376082" y="4428904"/>
              <a:chExt cx="3119500" cy="2066518"/>
            </a:xfrm>
          </p:grpSpPr>
          <p:sp>
            <p:nvSpPr>
              <p:cNvPr id="35" name="텍스트 상자 34"/>
              <p:cNvSpPr txBox="1"/>
              <p:nvPr/>
            </p:nvSpPr>
            <p:spPr>
              <a:xfrm>
                <a:off x="5376082" y="5313832"/>
                <a:ext cx="346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+</a:t>
                </a:r>
                <a:endParaRPr kumimoji="1" lang="ko-KR" altLang="en-US" dirty="0"/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3846A5BF-394D-0F47-B52A-6D646E5CB5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22652" y="4428904"/>
                <a:ext cx="2772930" cy="2066518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66B916C-B39F-0146-BBBF-E36935734DD2}"/>
                  </a:ext>
                </a:extLst>
              </p:cNvPr>
              <p:cNvSpPr/>
              <p:nvPr/>
            </p:nvSpPr>
            <p:spPr>
              <a:xfrm>
                <a:off x="6790029" y="5086906"/>
                <a:ext cx="1519469" cy="1230522"/>
              </a:xfrm>
              <a:prstGeom prst="rect">
                <a:avLst/>
              </a:prstGeom>
              <a:solidFill>
                <a:srgbClr val="E0F2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EDC883-D1E1-8548-83D1-403DA09A916A}"/>
                  </a:ext>
                </a:extLst>
              </p:cNvPr>
              <p:cNvSpPr txBox="1"/>
              <p:nvPr/>
            </p:nvSpPr>
            <p:spPr>
              <a:xfrm>
                <a:off x="6698212" y="5019686"/>
                <a:ext cx="534121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ore-KR" sz="1200" dirty="0">
                    <a:latin typeface="Helvetica" pitchFamily="2" charset="0"/>
                  </a:rPr>
                  <a:t>-0.22</a:t>
                </a:r>
              </a:p>
              <a:p>
                <a:pPr algn="ctr"/>
                <a:r>
                  <a:rPr kumimoji="1" lang="en-US" altLang="ko-Kore-KR" sz="1200" dirty="0">
                    <a:latin typeface="Helvetica" pitchFamily="2" charset="0"/>
                  </a:rPr>
                  <a:t>-0.22</a:t>
                </a:r>
              </a:p>
              <a:p>
                <a:pPr algn="ctr"/>
                <a:r>
                  <a:rPr kumimoji="1" lang="en-US" altLang="ko-Kore-KR" sz="1200" dirty="0">
                    <a:latin typeface="Helvetica" pitchFamily="2" charset="0"/>
                  </a:rPr>
                  <a:t>-0.22</a:t>
                </a:r>
              </a:p>
              <a:p>
                <a:pPr algn="ctr"/>
                <a:endParaRPr kumimoji="1" lang="en-US" altLang="ko-Kore-KR" sz="1200" dirty="0">
                  <a:latin typeface="Helvetica" pitchFamily="2" charset="0"/>
                </a:endParaRPr>
              </a:p>
              <a:p>
                <a:pPr algn="ctr"/>
                <a:r>
                  <a:rPr kumimoji="1" lang="en-US" altLang="ko-Kore-KR" sz="1200" dirty="0">
                    <a:latin typeface="Helvetica" pitchFamily="2" charset="0"/>
                  </a:rPr>
                  <a:t>0.23</a:t>
                </a:r>
              </a:p>
              <a:p>
                <a:pPr algn="ctr"/>
                <a:r>
                  <a:rPr kumimoji="1" lang="en-US" altLang="ko-Kore-KR" sz="1200" dirty="0">
                    <a:latin typeface="Helvetica" pitchFamily="2" charset="0"/>
                  </a:rPr>
                  <a:t>0.23</a:t>
                </a:r>
              </a:p>
              <a:p>
                <a:pPr algn="ctr"/>
                <a:r>
                  <a:rPr kumimoji="1" lang="en-US" altLang="ko-Kore-KR" sz="1200" dirty="0">
                    <a:latin typeface="Helvetica" pitchFamily="2" charset="0"/>
                  </a:rPr>
                  <a:t>0.23</a:t>
                </a:r>
                <a:endParaRPr kumimoji="1" lang="ko-Kore-KR" altLang="en-US" sz="1200" dirty="0">
                  <a:latin typeface="Helvetica" pitchFamily="2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B4083CE-2643-2E4C-AB86-918535AF5D14}"/>
                  </a:ext>
                </a:extLst>
              </p:cNvPr>
              <p:cNvSpPr txBox="1"/>
              <p:nvPr/>
            </p:nvSpPr>
            <p:spPr>
              <a:xfrm>
                <a:off x="7221996" y="5019686"/>
                <a:ext cx="534121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ore-KR" sz="1200" dirty="0">
                    <a:latin typeface="Helvetica" pitchFamily="2" charset="0"/>
                  </a:rPr>
                  <a:t>0.44</a:t>
                </a:r>
              </a:p>
              <a:p>
                <a:pPr algn="ctr"/>
                <a:r>
                  <a:rPr kumimoji="1" lang="en-US" altLang="ko-Kore-KR" sz="1200" dirty="0">
                    <a:latin typeface="Helvetica" pitchFamily="2" charset="0"/>
                  </a:rPr>
                  <a:t>0.44</a:t>
                </a:r>
              </a:p>
              <a:p>
                <a:pPr algn="ctr"/>
                <a:r>
                  <a:rPr kumimoji="1" lang="en-US" altLang="ko-Kore-KR" sz="1200" dirty="0">
                    <a:latin typeface="Helvetica" pitchFamily="2" charset="0"/>
                  </a:rPr>
                  <a:t>0.44</a:t>
                </a:r>
              </a:p>
              <a:p>
                <a:pPr algn="ctr"/>
                <a:endParaRPr kumimoji="1" lang="en-US" altLang="ko-Kore-KR" sz="1200" dirty="0">
                  <a:latin typeface="Helvetica" pitchFamily="2" charset="0"/>
                </a:endParaRPr>
              </a:p>
              <a:p>
                <a:pPr algn="ctr"/>
                <a:r>
                  <a:rPr kumimoji="1" lang="en-US" altLang="ko-Kore-KR" sz="1200" dirty="0">
                    <a:latin typeface="Helvetica" pitchFamily="2" charset="0"/>
                  </a:rPr>
                  <a:t>-0.44</a:t>
                </a:r>
              </a:p>
              <a:p>
                <a:pPr algn="ctr"/>
                <a:r>
                  <a:rPr kumimoji="1" lang="en-US" altLang="ko-Kore-KR" sz="1200" dirty="0">
                    <a:latin typeface="Helvetica" pitchFamily="2" charset="0"/>
                  </a:rPr>
                  <a:t>-0.44</a:t>
                </a:r>
              </a:p>
              <a:p>
                <a:pPr algn="ctr"/>
                <a:r>
                  <a:rPr kumimoji="1" lang="en-US" altLang="ko-Kore-KR" sz="1200" dirty="0">
                    <a:latin typeface="Helvetica" pitchFamily="2" charset="0"/>
                  </a:rPr>
                  <a:t>-0.44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182A7AF-614E-1D4A-856E-0063B852953A}"/>
                  </a:ext>
                </a:extLst>
              </p:cNvPr>
              <p:cNvSpPr txBox="1"/>
              <p:nvPr/>
            </p:nvSpPr>
            <p:spPr>
              <a:xfrm>
                <a:off x="7772410" y="5019686"/>
                <a:ext cx="534121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ore-KR" sz="1200" dirty="0">
                    <a:latin typeface="Helvetica" pitchFamily="2" charset="0"/>
                  </a:rPr>
                  <a:t>-0.22</a:t>
                </a:r>
              </a:p>
              <a:p>
                <a:pPr algn="ctr"/>
                <a:r>
                  <a:rPr kumimoji="1" lang="en-US" altLang="ko-Kore-KR" sz="1200" dirty="0">
                    <a:latin typeface="Helvetica" pitchFamily="2" charset="0"/>
                  </a:rPr>
                  <a:t>-0.22</a:t>
                </a:r>
              </a:p>
              <a:p>
                <a:pPr algn="ctr"/>
                <a:r>
                  <a:rPr kumimoji="1" lang="en-US" altLang="ko-Kore-KR" sz="1200" dirty="0">
                    <a:latin typeface="Helvetica" pitchFamily="2" charset="0"/>
                  </a:rPr>
                  <a:t>-0.22</a:t>
                </a:r>
              </a:p>
              <a:p>
                <a:pPr algn="ctr"/>
                <a:endParaRPr kumimoji="1" lang="en-US" altLang="ko-Kore-KR" sz="1200" dirty="0">
                  <a:latin typeface="Helvetica" pitchFamily="2" charset="0"/>
                </a:endParaRPr>
              </a:p>
              <a:p>
                <a:pPr algn="ctr"/>
                <a:r>
                  <a:rPr kumimoji="1" lang="en-US" altLang="ko-Kore-KR" sz="1200" dirty="0">
                    <a:latin typeface="Helvetica" pitchFamily="2" charset="0"/>
                  </a:rPr>
                  <a:t>0.23</a:t>
                </a:r>
              </a:p>
              <a:p>
                <a:pPr algn="ctr"/>
                <a:r>
                  <a:rPr kumimoji="1" lang="en-US" altLang="ko-Kore-KR" sz="1200" dirty="0">
                    <a:latin typeface="Helvetica" pitchFamily="2" charset="0"/>
                  </a:rPr>
                  <a:t>0.23</a:t>
                </a:r>
              </a:p>
              <a:p>
                <a:pPr algn="ctr"/>
                <a:r>
                  <a:rPr kumimoji="1" lang="en-US" altLang="ko-Kore-KR" sz="1200" dirty="0">
                    <a:latin typeface="Helvetica" pitchFamily="2" charset="0"/>
                  </a:rPr>
                  <a:t>0.23</a:t>
                </a:r>
                <a:endParaRPr kumimoji="1" lang="ko-Kore-KR" altLang="en-US" sz="1200" dirty="0">
                  <a:latin typeface="Helvetic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84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16491" y="222608"/>
            <a:ext cx="16232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24-2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텍스트 상자 32"/>
              <p:cNvSpPr txBox="1"/>
              <p:nvPr/>
            </p:nvSpPr>
            <p:spPr>
              <a:xfrm>
                <a:off x="-3025364" y="7714662"/>
                <a:ext cx="10563995" cy="695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𝑀𝑆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𝑇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𝑆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altLang="ko-KR" b="0" dirty="0">
                    <a:latin typeface="Seravek Light" charset="0"/>
                    <a:ea typeface="Seravek Light" charset="0"/>
                    <a:cs typeface="Seravek Light" charset="0"/>
                  </a:rPr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𝑀𝑆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𝐸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   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−1,</m:t>
                        </m:r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𝑁</m:t>
                        </m:r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b="0" i="1" dirty="0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𝑀𝑆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𝑀𝑆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33" name="텍스트 상자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25364" y="7714662"/>
                <a:ext cx="10563995" cy="695768"/>
              </a:xfrm>
              <a:prstGeom prst="rect">
                <a:avLst/>
              </a:prstGeom>
              <a:blipFill rotWithShape="0">
                <a:blip r:embed="rId16"/>
                <a:stretch>
                  <a:fillRect l="-404" t="-20175" b="-491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1C6C41-FCD4-294C-BFDA-B5831ABA7F36}"/>
              </a:ext>
            </a:extLst>
          </p:cNvPr>
          <p:cNvSpPr/>
          <p:nvPr/>
        </p:nvSpPr>
        <p:spPr>
          <a:xfrm>
            <a:off x="4088913" y="2939219"/>
            <a:ext cx="40141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dirty="0">
                <a:latin typeface="Seravek" panose="020B0503040000020004" pitchFamily="34" charset="0"/>
                <a:hlinkClick r:id="rId17"/>
              </a:rPr>
              <a:t>https://forms.gle/hbcs6GKKz2uPe2GJ8</a:t>
            </a:r>
            <a:endParaRPr lang="en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472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16491" y="222608"/>
            <a:ext cx="25955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What it means?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텍스트 상자 32"/>
              <p:cNvSpPr txBox="1"/>
              <p:nvPr/>
            </p:nvSpPr>
            <p:spPr>
              <a:xfrm>
                <a:off x="-3025364" y="7714662"/>
                <a:ext cx="10563995" cy="695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𝑀𝑆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𝑇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𝑆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altLang="ko-KR" b="0" dirty="0">
                    <a:latin typeface="Seravek Light" charset="0"/>
                    <a:ea typeface="Seravek Light" charset="0"/>
                    <a:cs typeface="Seravek Light" charset="0"/>
                  </a:rPr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𝑀𝑆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𝐸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   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−1,</m:t>
                        </m:r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𝑁</m:t>
                        </m:r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b="0" i="1" dirty="0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𝑀𝑆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𝑀𝑆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33" name="텍스트 상자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25364" y="7714662"/>
                <a:ext cx="10563995" cy="695768"/>
              </a:xfrm>
              <a:prstGeom prst="rect">
                <a:avLst/>
              </a:prstGeom>
              <a:blipFill rotWithShape="0">
                <a:blip r:embed="rId16"/>
                <a:stretch>
                  <a:fillRect l="-404" t="-20175" b="-491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cxnSp>
        <p:nvCxnSpPr>
          <p:cNvPr id="18" name="직선 연결선[R] 17"/>
          <p:cNvCxnSpPr/>
          <p:nvPr/>
        </p:nvCxnSpPr>
        <p:spPr>
          <a:xfrm flipV="1">
            <a:off x="2831188" y="2579559"/>
            <a:ext cx="2133600" cy="128016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/>
          <p:cNvCxnSpPr/>
          <p:nvPr/>
        </p:nvCxnSpPr>
        <p:spPr>
          <a:xfrm flipV="1">
            <a:off x="2831188" y="2874630"/>
            <a:ext cx="2133600" cy="12801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3868608" y="3178945"/>
            <a:ext cx="79067" cy="828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3868608" y="3473585"/>
            <a:ext cx="79067" cy="828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2791654" y="2688433"/>
            <a:ext cx="2212667" cy="1346055"/>
            <a:chOff x="3361654" y="2225733"/>
            <a:chExt cx="2212667" cy="1346055"/>
          </a:xfrm>
        </p:grpSpPr>
        <p:sp>
          <p:nvSpPr>
            <p:cNvPr id="50" name="타원 49"/>
            <p:cNvSpPr/>
            <p:nvPr/>
          </p:nvSpPr>
          <p:spPr>
            <a:xfrm>
              <a:off x="3361654" y="3488988"/>
              <a:ext cx="79067" cy="82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5495254" y="2225733"/>
              <a:ext cx="79067" cy="828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40" name="직선 연결선[R] 39"/>
          <p:cNvCxnSpPr/>
          <p:nvPr/>
        </p:nvCxnSpPr>
        <p:spPr>
          <a:xfrm flipV="1">
            <a:off x="7537209" y="1796838"/>
            <a:ext cx="2054265" cy="292981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/>
          <p:cNvCxnSpPr/>
          <p:nvPr/>
        </p:nvCxnSpPr>
        <p:spPr>
          <a:xfrm>
            <a:off x="7467205" y="3366775"/>
            <a:ext cx="2212667" cy="2567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8565576" y="3160144"/>
            <a:ext cx="79067" cy="828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8565576" y="3454784"/>
            <a:ext cx="79067" cy="828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7457874" y="2669700"/>
            <a:ext cx="2212667" cy="1346055"/>
            <a:chOff x="3514054" y="2378133"/>
            <a:chExt cx="2212667" cy="1346055"/>
          </a:xfrm>
        </p:grpSpPr>
        <p:sp>
          <p:nvSpPr>
            <p:cNvPr id="55" name="타원 54"/>
            <p:cNvSpPr/>
            <p:nvPr/>
          </p:nvSpPr>
          <p:spPr>
            <a:xfrm>
              <a:off x="3514054" y="3641388"/>
              <a:ext cx="79067" cy="82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5647654" y="2378133"/>
              <a:ext cx="79067" cy="828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텍스트 상자 59"/>
              <p:cNvSpPr txBox="1"/>
              <p:nvPr/>
            </p:nvSpPr>
            <p:spPr>
              <a:xfrm>
                <a:off x="682346" y="865667"/>
                <a:ext cx="10943650" cy="531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Interaction term: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i="1" dirty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𝑗𝑘</m:t>
                                </m:r>
                              </m:sub>
                            </m:sSub>
                            <m:r>
                              <a:rPr lang="en-US" altLang="ko-KR" i="1" dirty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 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 </m:t>
                        </m:r>
                        <m:acc>
                          <m:accPr>
                            <m:chr m:val="̿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텍스트 상자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46" y="865667"/>
                <a:ext cx="10943650" cy="531043"/>
              </a:xfrm>
              <a:prstGeom prst="rect">
                <a:avLst/>
              </a:prstGeom>
              <a:blipFill rotWithShape="0">
                <a:blip r:embed="rId17"/>
                <a:stretch>
                  <a:fillRect l="-390" t="-41379" b="-804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텍스트 상자 38"/>
          <p:cNvSpPr txBox="1"/>
          <p:nvPr/>
        </p:nvSpPr>
        <p:spPr>
          <a:xfrm>
            <a:off x="1736769" y="2158130"/>
            <a:ext cx="25021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Low interaction case</a:t>
            </a:r>
            <a:endParaRPr lang="ko-KR" altLang="en-US" dirty="0"/>
          </a:p>
        </p:txBody>
      </p:sp>
      <p:sp>
        <p:nvSpPr>
          <p:cNvPr id="41" name="텍스트 상자 40"/>
          <p:cNvSpPr txBox="1"/>
          <p:nvPr/>
        </p:nvSpPr>
        <p:spPr>
          <a:xfrm>
            <a:off x="6285993" y="2169413"/>
            <a:ext cx="25021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High interaction case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78E06B5-D69A-A34A-BF0B-1A10283460FE}"/>
                  </a:ext>
                </a:extLst>
              </p:cNvPr>
              <p:cNvSpPr/>
              <p:nvPr/>
            </p:nvSpPr>
            <p:spPr>
              <a:xfrm>
                <a:off x="2801978" y="3787473"/>
                <a:ext cx="357983" cy="2752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R" sz="11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1100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78E06B5-D69A-A34A-BF0B-1A10283460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978" y="3787473"/>
                <a:ext cx="357983" cy="2752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611EFE2B-823E-D748-886C-53F75CE58314}"/>
                  </a:ext>
                </a:extLst>
              </p:cNvPr>
              <p:cNvSpPr/>
              <p:nvPr/>
            </p:nvSpPr>
            <p:spPr>
              <a:xfrm>
                <a:off x="3678620" y="2915315"/>
                <a:ext cx="37997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R" sz="11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1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11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611EFE2B-823E-D748-886C-53F75CE58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20" y="2915315"/>
                <a:ext cx="37997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191EC056-7636-E143-B796-BDE84006C39A}"/>
              </a:ext>
            </a:extLst>
          </p:cNvPr>
          <p:cNvGrpSpPr/>
          <p:nvPr/>
        </p:nvGrpSpPr>
        <p:grpSpPr>
          <a:xfrm>
            <a:off x="2510336" y="3399982"/>
            <a:ext cx="419987" cy="427058"/>
            <a:chOff x="2510336" y="3399982"/>
            <a:chExt cx="419987" cy="4270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2E0BD583-4658-3648-8D99-A5B91FEB97B4}"/>
                    </a:ext>
                  </a:extLst>
                </p:cNvPr>
                <p:cNvSpPr/>
                <p:nvPr/>
              </p:nvSpPr>
              <p:spPr>
                <a:xfrm>
                  <a:off x="2510336" y="3399982"/>
                  <a:ext cx="419987" cy="27520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11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1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𝑗𝑘</m:t>
                            </m:r>
                          </m:sub>
                        </m:sSub>
                      </m:oMath>
                    </m:oMathPara>
                  </a14:m>
                  <a:endParaRPr lang="ko-KR" altLang="en-US" sz="11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2E0BD583-4658-3648-8D99-A5B91FEB97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0336" y="3399982"/>
                  <a:ext cx="419987" cy="27520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30DB3930-EF25-EE48-94F2-0B173B9583CA}"/>
                </a:ext>
              </a:extLst>
            </p:cNvPr>
            <p:cNvCxnSpPr/>
            <p:nvPr/>
          </p:nvCxnSpPr>
          <p:spPr>
            <a:xfrm>
              <a:off x="2690211" y="3653286"/>
              <a:ext cx="123820" cy="17375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E7BE1A8-6E49-B943-AA56-5A4C910A6F8B}"/>
              </a:ext>
            </a:extLst>
          </p:cNvPr>
          <p:cNvGrpSpPr/>
          <p:nvPr/>
        </p:nvGrpSpPr>
        <p:grpSpPr>
          <a:xfrm>
            <a:off x="2061869" y="3784754"/>
            <a:ext cx="691148" cy="266933"/>
            <a:chOff x="2061869" y="3784754"/>
            <a:chExt cx="691148" cy="266933"/>
          </a:xfrm>
        </p:grpSpPr>
        <p:sp>
          <p:nvSpPr>
            <p:cNvPr id="61" name="왼쪽 대괄호[L] 60"/>
            <p:cNvSpPr/>
            <p:nvPr/>
          </p:nvSpPr>
          <p:spPr>
            <a:xfrm>
              <a:off x="2681017" y="3859718"/>
              <a:ext cx="72000" cy="130715"/>
            </a:xfrm>
            <a:prstGeom prst="leftBracket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9CA35964-8511-1741-9755-6D79E7E04668}"/>
                    </a:ext>
                  </a:extLst>
                </p:cNvPr>
                <p:cNvSpPr/>
                <p:nvPr/>
              </p:nvSpPr>
              <p:spPr>
                <a:xfrm>
                  <a:off x="2061869" y="3784754"/>
                  <a:ext cx="601992" cy="26693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105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sz="105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05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050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𝑗𝑘</m:t>
                                </m:r>
                              </m:sub>
                            </m:sSub>
                            <m:r>
                              <a:rPr lang="en-US" altLang="ko-KR" sz="1050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sz="105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05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05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sz="105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9CA35964-8511-1741-9755-6D79E7E046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1869" y="3784754"/>
                  <a:ext cx="601992" cy="26693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93DC83-60D4-7144-9916-427CDA70920F}"/>
              </a:ext>
            </a:extLst>
          </p:cNvPr>
          <p:cNvGrpSpPr/>
          <p:nvPr/>
        </p:nvGrpSpPr>
        <p:grpSpPr>
          <a:xfrm>
            <a:off x="1932639" y="3232645"/>
            <a:ext cx="732808" cy="620330"/>
            <a:chOff x="1932639" y="3232645"/>
            <a:chExt cx="732808" cy="620330"/>
          </a:xfrm>
        </p:grpSpPr>
        <p:sp>
          <p:nvSpPr>
            <p:cNvPr id="63" name="왼쪽 대괄호[L] 62"/>
            <p:cNvSpPr/>
            <p:nvPr/>
          </p:nvSpPr>
          <p:spPr>
            <a:xfrm>
              <a:off x="2585917" y="3232645"/>
              <a:ext cx="79530" cy="620330"/>
            </a:xfrm>
            <a:prstGeom prst="leftBracket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D4BE9B42-4728-534C-AED1-7944CFF06371}"/>
                    </a:ext>
                  </a:extLst>
                </p:cNvPr>
                <p:cNvSpPr/>
                <p:nvPr/>
              </p:nvSpPr>
              <p:spPr>
                <a:xfrm>
                  <a:off x="1932639" y="3369201"/>
                  <a:ext cx="710386" cy="2669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105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sz="105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05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050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𝑗𝑘</m:t>
                                </m:r>
                              </m:sub>
                            </m:sSub>
                            <m:r>
                              <a:rPr lang="en-US" altLang="ko-KR" sz="1050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sz="105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05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ko-KR" altLang="en-US" sz="105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D4BE9B42-4728-534C-AED1-7944CFF063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2639" y="3369201"/>
                  <a:ext cx="710386" cy="266933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C79147-F74F-8A45-A4FD-E874FD446DAF}"/>
              </a:ext>
            </a:extLst>
          </p:cNvPr>
          <p:cNvGrpSpPr/>
          <p:nvPr/>
        </p:nvGrpSpPr>
        <p:grpSpPr>
          <a:xfrm>
            <a:off x="6510019" y="3210827"/>
            <a:ext cx="1489176" cy="1515823"/>
            <a:chOff x="6510019" y="3210827"/>
            <a:chExt cx="1489176" cy="1515823"/>
          </a:xfrm>
        </p:grpSpPr>
        <p:grpSp>
          <p:nvGrpSpPr>
            <p:cNvPr id="73" name="그룹 72"/>
            <p:cNvGrpSpPr/>
            <p:nvPr/>
          </p:nvGrpSpPr>
          <p:grpSpPr>
            <a:xfrm>
              <a:off x="7162070" y="3210827"/>
              <a:ext cx="252737" cy="1515823"/>
              <a:chOff x="5800196" y="2888116"/>
              <a:chExt cx="252737" cy="1515823"/>
            </a:xfrm>
          </p:grpSpPr>
          <p:sp>
            <p:nvSpPr>
              <p:cNvPr id="65" name="왼쪽 대괄호[L] 64"/>
              <p:cNvSpPr/>
              <p:nvPr/>
            </p:nvSpPr>
            <p:spPr>
              <a:xfrm>
                <a:off x="5800196" y="2888116"/>
                <a:ext cx="72000" cy="1515823"/>
              </a:xfrm>
              <a:prstGeom prst="leftBracket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7" name="왼쪽 대괄호[L] 66"/>
              <p:cNvSpPr/>
              <p:nvPr/>
            </p:nvSpPr>
            <p:spPr>
              <a:xfrm>
                <a:off x="5980933" y="3646027"/>
                <a:ext cx="72000" cy="757912"/>
              </a:xfrm>
              <a:prstGeom prst="leftBracket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CD4A9AB5-11D7-424C-8E95-ECE79B1F5750}"/>
                    </a:ext>
                  </a:extLst>
                </p:cNvPr>
                <p:cNvSpPr/>
                <p:nvPr/>
              </p:nvSpPr>
              <p:spPr>
                <a:xfrm>
                  <a:off x="7308942" y="4154790"/>
                  <a:ext cx="690253" cy="2669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105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sz="105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05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050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𝑗𝑘</m:t>
                                </m:r>
                              </m:sub>
                            </m:sSub>
                            <m:r>
                              <a:rPr lang="en-US" altLang="ko-KR" sz="1050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sz="105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05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05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sz="105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CD4A9AB5-11D7-424C-8E95-ECE79B1F57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8942" y="4154790"/>
                  <a:ext cx="690253" cy="26693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801C4CF4-AD77-3544-BD2E-9226AAAF4C13}"/>
                    </a:ext>
                  </a:extLst>
                </p:cNvPr>
                <p:cNvSpPr/>
                <p:nvPr/>
              </p:nvSpPr>
              <p:spPr>
                <a:xfrm>
                  <a:off x="6510019" y="3787473"/>
                  <a:ext cx="710386" cy="2669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105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sz="105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05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050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𝑗𝑘</m:t>
                                </m:r>
                              </m:sub>
                            </m:sSub>
                            <m:r>
                              <a:rPr lang="en-US" altLang="ko-KR" sz="1050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sz="105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05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ko-KR" altLang="en-US" sz="105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801C4CF4-AD77-3544-BD2E-9226AAAF4C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0019" y="3787473"/>
                  <a:ext cx="710386" cy="266933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804C607-D5E1-514B-BF5E-A9DB433BB40B}"/>
              </a:ext>
            </a:extLst>
          </p:cNvPr>
          <p:cNvGrpSpPr/>
          <p:nvPr/>
        </p:nvGrpSpPr>
        <p:grpSpPr>
          <a:xfrm>
            <a:off x="2067694" y="3980695"/>
            <a:ext cx="691148" cy="266933"/>
            <a:chOff x="2061869" y="3808403"/>
            <a:chExt cx="691148" cy="266933"/>
          </a:xfrm>
        </p:grpSpPr>
        <p:sp>
          <p:nvSpPr>
            <p:cNvPr id="58" name="왼쪽 대괄호[L] 57">
              <a:extLst>
                <a:ext uri="{FF2B5EF4-FFF2-40B4-BE49-F238E27FC236}">
                  <a16:creationId xmlns:a16="http://schemas.microsoft.com/office/drawing/2014/main" id="{4424168D-D08F-9841-8970-382F101566BF}"/>
                </a:ext>
              </a:extLst>
            </p:cNvPr>
            <p:cNvSpPr/>
            <p:nvPr/>
          </p:nvSpPr>
          <p:spPr>
            <a:xfrm>
              <a:off x="2681017" y="3859718"/>
              <a:ext cx="72000" cy="130715"/>
            </a:xfrm>
            <a:prstGeom prst="leftBracket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accent5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6C9F6364-5034-FA45-9859-2A27F1D9D25A}"/>
                    </a:ext>
                  </a:extLst>
                </p:cNvPr>
                <p:cNvSpPr/>
                <p:nvPr/>
              </p:nvSpPr>
              <p:spPr>
                <a:xfrm>
                  <a:off x="2061869" y="3808403"/>
                  <a:ext cx="625378" cy="26693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105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sz="10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050" i="1">
                                        <a:solidFill>
                                          <a:srgbClr val="0070C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050" i="1" dirty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𝑗𝑘</m:t>
                                </m:r>
                              </m:sub>
                            </m:sSub>
                            <m:r>
                              <a:rPr lang="en-US" altLang="ko-KR" sz="1050" i="1" dirty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sz="105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05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050" i="1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sz="105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6C9F6364-5034-FA45-9859-2A27F1D9D2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1869" y="3808403"/>
                  <a:ext cx="625378" cy="266933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C5585AC-0326-864A-A19C-491BAB9278EF}"/>
              </a:ext>
            </a:extLst>
          </p:cNvPr>
          <p:cNvGrpSpPr/>
          <p:nvPr/>
        </p:nvGrpSpPr>
        <p:grpSpPr>
          <a:xfrm>
            <a:off x="3000327" y="3516875"/>
            <a:ext cx="732808" cy="620330"/>
            <a:chOff x="1932639" y="3232645"/>
            <a:chExt cx="732808" cy="620330"/>
          </a:xfrm>
        </p:grpSpPr>
        <p:sp>
          <p:nvSpPr>
            <p:cNvPr id="70" name="왼쪽 대괄호[L] 69">
              <a:extLst>
                <a:ext uri="{FF2B5EF4-FFF2-40B4-BE49-F238E27FC236}">
                  <a16:creationId xmlns:a16="http://schemas.microsoft.com/office/drawing/2014/main" id="{994FB610-B33C-3947-B1DA-88C5FC289CED}"/>
                </a:ext>
              </a:extLst>
            </p:cNvPr>
            <p:cNvSpPr/>
            <p:nvPr/>
          </p:nvSpPr>
          <p:spPr>
            <a:xfrm>
              <a:off x="2585917" y="3232645"/>
              <a:ext cx="79530" cy="620330"/>
            </a:xfrm>
            <a:prstGeom prst="leftBracket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F6AE9F82-B5FD-BE4B-B444-49A8E76166F1}"/>
                    </a:ext>
                  </a:extLst>
                </p:cNvPr>
                <p:cNvSpPr/>
                <p:nvPr/>
              </p:nvSpPr>
              <p:spPr>
                <a:xfrm>
                  <a:off x="1932639" y="3369201"/>
                  <a:ext cx="710386" cy="2669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105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sz="10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050" i="1">
                                        <a:solidFill>
                                          <a:srgbClr val="0070C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050" i="1" dirty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𝑗𝑘</m:t>
                                </m:r>
                              </m:sub>
                            </m:sSub>
                            <m:r>
                              <a:rPr lang="en-US" altLang="ko-KR" sz="1050" i="1" dirty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sz="105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05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05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ko-KR" altLang="en-US" sz="105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F6AE9F82-B5FD-BE4B-B444-49A8E76166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2639" y="3369201"/>
                  <a:ext cx="710386" cy="266933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B43B913-B168-E241-A7E7-A7DC8B0CC922}"/>
              </a:ext>
            </a:extLst>
          </p:cNvPr>
          <p:cNvGrpSpPr/>
          <p:nvPr/>
        </p:nvGrpSpPr>
        <p:grpSpPr>
          <a:xfrm>
            <a:off x="7181882" y="3362495"/>
            <a:ext cx="889643" cy="514537"/>
            <a:chOff x="7181882" y="3362495"/>
            <a:chExt cx="889643" cy="514537"/>
          </a:xfrm>
        </p:grpSpPr>
        <p:sp>
          <p:nvSpPr>
            <p:cNvPr id="78" name="왼쪽 대괄호[L] 77">
              <a:extLst>
                <a:ext uri="{FF2B5EF4-FFF2-40B4-BE49-F238E27FC236}">
                  <a16:creationId xmlns:a16="http://schemas.microsoft.com/office/drawing/2014/main" id="{0DD06B70-915F-6742-9D37-DBB06D0A40D2}"/>
                </a:ext>
              </a:extLst>
            </p:cNvPr>
            <p:cNvSpPr/>
            <p:nvPr/>
          </p:nvSpPr>
          <p:spPr>
            <a:xfrm>
              <a:off x="7232256" y="3369201"/>
              <a:ext cx="71818" cy="507831"/>
            </a:xfrm>
            <a:prstGeom prst="leftBracket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왼쪽 대괄호[L] 78">
              <a:extLst>
                <a:ext uri="{FF2B5EF4-FFF2-40B4-BE49-F238E27FC236}">
                  <a16:creationId xmlns:a16="http://schemas.microsoft.com/office/drawing/2014/main" id="{3ED01B17-BEB0-A44B-B719-6D96661ECAE2}"/>
                </a:ext>
              </a:extLst>
            </p:cNvPr>
            <p:cNvSpPr/>
            <p:nvPr/>
          </p:nvSpPr>
          <p:spPr>
            <a:xfrm>
              <a:off x="7342807" y="3362495"/>
              <a:ext cx="79067" cy="174903"/>
            </a:xfrm>
            <a:prstGeom prst="leftBracket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4FF1D33B-DF53-854E-8543-0BDBBE2FFF70}"/>
                    </a:ext>
                  </a:extLst>
                </p:cNvPr>
                <p:cNvSpPr/>
                <p:nvPr/>
              </p:nvSpPr>
              <p:spPr>
                <a:xfrm>
                  <a:off x="7361139" y="3400396"/>
                  <a:ext cx="710386" cy="2669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105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sz="10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050" i="1">
                                        <a:solidFill>
                                          <a:srgbClr val="0070C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050" i="1" dirty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𝑗𝑘</m:t>
                                </m:r>
                              </m:sub>
                            </m:sSub>
                            <m:r>
                              <a:rPr lang="en-US" altLang="ko-KR" sz="1050" i="1" dirty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sz="105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05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05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ko-KR" altLang="en-US" sz="105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4FF1D33B-DF53-854E-8543-0BDBBE2FFF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139" y="3400396"/>
                  <a:ext cx="710386" cy="266933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9C712D21-AF3B-DC40-85D3-917F39118E72}"/>
                    </a:ext>
                  </a:extLst>
                </p:cNvPr>
                <p:cNvSpPr/>
                <p:nvPr/>
              </p:nvSpPr>
              <p:spPr>
                <a:xfrm>
                  <a:off x="7181882" y="3606586"/>
                  <a:ext cx="710386" cy="2669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105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sz="10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050" i="1">
                                        <a:solidFill>
                                          <a:srgbClr val="0070C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050" i="1" dirty="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𝑗𝑘</m:t>
                                </m:r>
                              </m:sub>
                            </m:sSub>
                            <m:r>
                              <a:rPr lang="en-US" altLang="ko-KR" sz="1050" i="1" dirty="0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sz="105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05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05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sz="105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9C712D21-AF3B-DC40-85D3-917F39118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1882" y="3606586"/>
                  <a:ext cx="710386" cy="266933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6598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1" build="allAtOnce"/>
      <p:bldP spid="41" grpId="0"/>
      <p:bldP spid="2" grpId="0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5397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Step-by-step Example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682346" y="865667"/>
            <a:ext cx="10943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GPA (grade point averages) of </a:t>
            </a:r>
            <a:r>
              <a:rPr lang="en-US" altLang="ko-KR" dirty="0">
                <a:solidFill>
                  <a:schemeClr val="tx1"/>
                </a:solidFill>
                <a:latin typeface="Seravek Light" charset="0"/>
                <a:ea typeface="Seravek Light" charset="0"/>
                <a:cs typeface="Seravek Light" charset="0"/>
              </a:rPr>
              <a:t>four different groups of students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Two factors: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Seravek Light" charset="0"/>
                <a:ea typeface="Seravek Light" charset="0"/>
                <a:cs typeface="Seravek Light" charset="0"/>
              </a:rPr>
              <a:t>gender (male vs. female), varsity (athlete team vs. non-athletes)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Three null hypotheses:</a:t>
            </a:r>
            <a:endParaRPr lang="en-US" altLang="ko-KR" dirty="0">
              <a:solidFill>
                <a:schemeClr val="tx1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856" y="1990107"/>
            <a:ext cx="3950208" cy="25793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631569" y="1967743"/>
            <a:ext cx="4348734" cy="2719537"/>
            <a:chOff x="7631569" y="2019998"/>
            <a:chExt cx="4348734" cy="271953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31569" y="2434767"/>
              <a:ext cx="4348734" cy="2304768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7631569" y="2019998"/>
              <a:ext cx="2554995" cy="4299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latin typeface="Seravek Light" charset="0"/>
                  <a:ea typeface="Seravek Light" charset="0"/>
                  <a:cs typeface="Seravek Light" charset="0"/>
                </a:rPr>
                <a:t>Side-by-side partial boxplot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4512" y="4708222"/>
            <a:ext cx="4316984" cy="143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bldLvl="5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5397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Step-by-step Example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682346" y="865667"/>
            <a:ext cx="1094365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GPA (grade point averages) of </a:t>
            </a:r>
            <a:r>
              <a:rPr lang="en-US" altLang="ko-KR" dirty="0">
                <a:solidFill>
                  <a:schemeClr val="tx1"/>
                </a:solidFill>
                <a:latin typeface="Seravek Light" charset="0"/>
                <a:ea typeface="Seravek Light" charset="0"/>
                <a:cs typeface="Seravek Light" charset="0"/>
              </a:rPr>
              <a:t>four different groups of students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Two factors: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Seravek Light" charset="0"/>
                <a:ea typeface="Seravek Light" charset="0"/>
                <a:cs typeface="Seravek Light" charset="0"/>
              </a:rPr>
              <a:t>gender (male vs. female), varsity (athlete team vs. non-athletes)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644" y="1879223"/>
            <a:ext cx="4395724" cy="8842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644" y="2994733"/>
            <a:ext cx="4395724" cy="344068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0368" y="4594991"/>
            <a:ext cx="4795148" cy="147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4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5397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Step-by-step Example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682346" y="865667"/>
            <a:ext cx="1094365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GPA (grade point averages) of </a:t>
            </a:r>
            <a:r>
              <a:rPr lang="en-US" altLang="ko-KR" dirty="0">
                <a:solidFill>
                  <a:schemeClr val="tx1"/>
                </a:solidFill>
                <a:latin typeface="Seravek Light" charset="0"/>
                <a:ea typeface="Seravek Light" charset="0"/>
                <a:cs typeface="Seravek Light" charset="0"/>
              </a:rPr>
              <a:t>four different groups of students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Two factors: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Seravek Light" charset="0"/>
                <a:ea typeface="Seravek Light" charset="0"/>
                <a:cs typeface="Seravek Light" charset="0"/>
              </a:rPr>
              <a:t>gender (male vs. female), varsity (athlete team vs. non-athletes)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885" y="1911679"/>
            <a:ext cx="4462091" cy="174130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/>
          <a:srcRect b="76371"/>
          <a:stretch/>
        </p:blipFill>
        <p:spPr>
          <a:xfrm>
            <a:off x="5772900" y="1911679"/>
            <a:ext cx="3700284" cy="7973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rcRect t="23554"/>
          <a:stretch/>
        </p:blipFill>
        <p:spPr>
          <a:xfrm>
            <a:off x="7925712" y="2532888"/>
            <a:ext cx="3700284" cy="257969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4186" y="4170328"/>
            <a:ext cx="3416427" cy="236937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346" y="3906525"/>
            <a:ext cx="3608324" cy="78629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4918" y="5440977"/>
            <a:ext cx="3873954" cy="56969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09688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5397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Step-by-step Example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682346" y="865667"/>
            <a:ext cx="1094365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GPA (grade point averages) of </a:t>
            </a:r>
            <a:r>
              <a:rPr lang="en-US" altLang="ko-KR" dirty="0">
                <a:solidFill>
                  <a:schemeClr val="tx1"/>
                </a:solidFill>
                <a:latin typeface="Seravek Light" charset="0"/>
                <a:ea typeface="Seravek Light" charset="0"/>
                <a:cs typeface="Seravek Light" charset="0"/>
              </a:rPr>
              <a:t>four different groups of students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Two factors: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Seravek Light" charset="0"/>
                <a:ea typeface="Seravek Light" charset="0"/>
                <a:cs typeface="Seravek Light" charset="0"/>
              </a:rPr>
              <a:t>gender (male vs. female), varsity (athlete team vs. non-athletes)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885" y="1911679"/>
            <a:ext cx="4462091" cy="17413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7349" y="1911679"/>
            <a:ext cx="3847084" cy="9861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349" y="3154451"/>
            <a:ext cx="3847084" cy="1402412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3101513" y="4775884"/>
            <a:ext cx="6694137" cy="1271778"/>
            <a:chOff x="4399961" y="4873324"/>
            <a:chExt cx="6694137" cy="127177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10"/>
            <a:srcRect t="46674"/>
            <a:stretch/>
          </p:blipFill>
          <p:spPr>
            <a:xfrm>
              <a:off x="7308663" y="4914418"/>
              <a:ext cx="3785435" cy="122921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99961" y="4873324"/>
              <a:ext cx="2493682" cy="12717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413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280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24-3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FC72EB-F565-C845-B134-D3469E7B2552}"/>
              </a:ext>
            </a:extLst>
          </p:cNvPr>
          <p:cNvSpPr/>
          <p:nvPr/>
        </p:nvSpPr>
        <p:spPr>
          <a:xfrm>
            <a:off x="4036590" y="3105834"/>
            <a:ext cx="41188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dirty="0">
                <a:latin typeface="Seravek" panose="020B0503040000020004" pitchFamily="34" charset="0"/>
                <a:hlinkClick r:id="rId7"/>
              </a:rPr>
              <a:t>https://forms.gle/1FpvG6sY6XwnRBdx5</a:t>
            </a:r>
            <a:endParaRPr lang="en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12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24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95063" y="2120740"/>
            <a:ext cx="840198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24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Multifactor Analysis of Variance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텍스트 상자 16"/>
              <p:cNvSpPr txBox="1"/>
              <p:nvPr/>
            </p:nvSpPr>
            <p:spPr>
              <a:xfrm>
                <a:off x="928453" y="903211"/>
                <a:ext cx="10943650" cy="4557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29: Multifactor Analysis of Variance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Multifactor ANOVA model without interaction</a:t>
                </a:r>
                <a:endParaRPr lang="en-US" altLang="ko-KR" sz="1600" i="1" dirty="0">
                  <a:latin typeface="Cambria Math" charset="0"/>
                  <a:ea typeface="Seravek Light" charset="0"/>
                  <a:cs typeface="Seravek Light" charset="0"/>
                </a:endParaRP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𝑖𝑗𝑘</m:t>
                        </m:r>
                      </m:sub>
                    </m:sSub>
                    <m:r>
                      <a:rPr lang="en-US" altLang="ko-KR" sz="1600" i="1" dirty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sz="1600" i="1" dirty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sSub>
                      <m:sSubPr>
                        <m:ctrlP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𝜏</m:t>
                        </m:r>
                      </m:e>
                      <m:sub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𝑗</m:t>
                        </m:r>
                      </m:sub>
                    </m:sSub>
                    <m:r>
                      <a:rPr lang="en-US" altLang="ko-KR" sz="1600" i="1" dirty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sSub>
                      <m:sSubPr>
                        <m:ctrlP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sub>
                    </m:sSub>
                    <m:r>
                      <a:rPr lang="en-US" altLang="ko-KR" sz="1600" i="1" dirty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sSub>
                      <m:sSubPr>
                        <m:ctrlP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𝜀</m:t>
                        </m:r>
                      </m:e>
                      <m:sub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𝑖𝑗𝑘</m:t>
                        </m:r>
                      </m:sub>
                    </m:sSub>
                    <m:r>
                      <a:rPr lang="en-US" altLang="ko-KR" sz="1600" i="1" dirty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𝑖𝑗𝑘</m:t>
                        </m:r>
                      </m:sub>
                    </m:sSub>
                    <m:r>
                      <a:rPr lang="en-US" altLang="ko-KR" sz="1600" i="1" dirty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acc>
                      <m:accPr>
                        <m:chr m:val="̿"/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acc>
                          <m:accPr>
                            <m:chr m:val="̿"/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acc>
                          <m:accPr>
                            <m:chr m:val="̿"/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+(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6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𝑖𝑗𝑘</m:t>
                            </m:r>
                          </m:sub>
                        </m:sSub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 </m:t>
                    </m:r>
                    <m:acc>
                      <m:accPr>
                        <m:chr m:val="̿"/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sz="1600" i="1" dirty="0">
                  <a:solidFill>
                    <a:schemeClr val="tx1"/>
                  </a:solidFill>
                  <a:latin typeface="Cambria Math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Multifactor ANOVA model with interaction</a:t>
                </a:r>
                <a:endParaRPr lang="en-US" altLang="ko-KR" sz="1600" i="1" dirty="0">
                  <a:solidFill>
                    <a:schemeClr val="tx1"/>
                  </a:solidFill>
                  <a:latin typeface="Cambria Math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𝑖𝑗𝑘</m:t>
                        </m:r>
                      </m:sub>
                    </m:sSub>
                    <m:r>
                      <a:rPr lang="en-US" altLang="ko-KR" sz="1600" i="1" dirty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sz="1600" i="1" dirty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sSub>
                      <m:sSubPr>
                        <m:ctrlP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𝜏</m:t>
                        </m:r>
                      </m:e>
                      <m:sub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𝑗</m:t>
                        </m:r>
                      </m:sub>
                    </m:sSub>
                    <m:r>
                      <a:rPr lang="en-US" altLang="ko-KR" sz="1600" i="1" dirty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sSub>
                      <m:sSubPr>
                        <m:ctrlP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sub>
                    </m:sSub>
                    <m:r>
                      <a:rPr lang="en-US" altLang="ko-KR" sz="1600" i="1" dirty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sSub>
                      <m:sSubPr>
                        <m:ctrlP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  <m:sub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sub>
                    </m:sSub>
                    <m:r>
                      <a:rPr lang="en-US" altLang="ko-KR" sz="1600" i="1" dirty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sSub>
                      <m:sSubPr>
                        <m:ctrlP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𝜀</m:t>
                        </m:r>
                      </m:e>
                      <m:sub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altLang="ko-KR" sz="1600" i="1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  <m:sub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: interaction term,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𝑗𝑘</m:t>
                                </m:r>
                              </m:sub>
                            </m:sSub>
                            <m:r>
                              <a:rPr lang="en-US" altLang="ko-KR" sz="16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 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 </m:t>
                        </m:r>
                        <m:acc>
                          <m:accPr>
                            <m:chr m:val="̿"/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altLang="ko-KR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Important plots: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Partial boxplot, interaction plot</a:t>
                </a:r>
              </a:p>
            </p:txBody>
          </p:sp>
        </mc:Choice>
        <mc:Fallback xmlns="">
          <p:sp>
            <p:nvSpPr>
              <p:cNvPr id="17" name="텍스트 상자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53" y="903211"/>
                <a:ext cx="10943650" cy="4557658"/>
              </a:xfrm>
              <a:prstGeom prst="rect">
                <a:avLst/>
              </a:prstGeom>
              <a:blipFill rotWithShape="0">
                <a:blip r:embed="rId7"/>
                <a:stretch>
                  <a:fillRect l="-445" b="-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0826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8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928453" y="903211"/>
                <a:ext cx="10943650" cy="5097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28: Analysis of Variance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Based on the comparison between variances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between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vs.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within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groups: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accent2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𝑛</m:t>
                    </m:r>
                    <m:r>
                      <a:rPr lang="en-US" altLang="ko-KR">
                        <a:solidFill>
                          <a:schemeClr val="accent2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∙</m:t>
                    </m:r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vs.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𝑝𝑜𝑜𝑙𝑒𝑑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MS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/MS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E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follows the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F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-distribution with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k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-1 and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N-k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as two degrees of freedom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Another way of presenting ANOVA</a:t>
                </a: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Observations = Grand mean + Treatment effect + Residual</a:t>
                </a:r>
                <a:endParaRPr lang="en-US" altLang="ko-KR" i="1" dirty="0">
                  <a:latin typeface="Cambria Math" charset="0"/>
                  <a:ea typeface="Seravek Light" charset="0"/>
                  <a:cs typeface="Seravek Light" charset="0"/>
                </a:endParaRP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𝑖𝑗</m:t>
                        </m:r>
                      </m:sub>
                    </m:sSub>
                    <m:r>
                      <a:rPr lang="en-US" altLang="ko-KR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acc>
                      <m:accPr>
                        <m:chr m:val="̿"/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acc>
                          <m:accPr>
                            <m:chr m:val="̿"/>
                            <m:ctrlP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+(</m:t>
                    </m:r>
                    <m:sSub>
                      <m:sSubPr>
                        <m:ctrlPr>
                          <a:rPr lang="en-US" altLang="ko-KR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solidFill>
                                  <a:schemeClr val="accent5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 dirty="0">
                                <a:solidFill>
                                  <a:schemeClr val="accent5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i="1" dirty="0">
                            <a:solidFill>
                              <a:schemeClr val="accent5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chemeClr val="accent5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Treatment Sum of Squares: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𝑆𝑆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ko-KR" alt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ko-KR" alt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altLang="ko-K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accent2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̿"/>
                                    <m:ctrlPr>
                                      <a:rPr lang="en-US" altLang="ko-KR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altLang="ko-KR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ko-KR" dirty="0">
                  <a:solidFill>
                    <a:schemeClr val="accent2"/>
                  </a:solidFill>
                  <a:latin typeface="Seravek Light" charset="0"/>
                </a:endParaRP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Error Sum of Squares: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𝑆𝑆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𝐸</m:t>
                        </m:r>
                      </m:sub>
                    </m:sSub>
                    <m:r>
                      <a:rPr lang="en-US" altLang="ko-KR" i="1">
                        <a:solidFill>
                          <a:schemeClr val="accent5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ko-KR" alt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ko-KR" alt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altLang="ko-K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solidFill>
                                      <a:schemeClr val="accent5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ko-KR" i="1" dirty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 dirty="0">
                                            <a:solidFill>
                                              <a:schemeClr val="accent5"/>
                                            </a:solidFill>
                                            <a:latin typeface="Cambria Math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i="1" dirty="0">
                                            <a:solidFill>
                                              <a:schemeClr val="accent5"/>
                                            </a:solidFill>
                                            <a:latin typeface="Cambria Math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altLang="ko-KR" i="1" dirty="0">
                                        <a:solidFill>
                                          <a:schemeClr val="accent5"/>
                                        </a:solidFill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accent5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accent5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chemeClr val="accent5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i="1">
                                    <a:solidFill>
                                      <a:schemeClr val="accent5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ko-KR" i="1" dirty="0">
                  <a:latin typeface="Cambria Math" charset="0"/>
                </a:endParaRP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𝑀𝑆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accent5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𝑀𝑆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accent5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𝐸</m:t>
                        </m:r>
                      </m:sub>
                    </m:sSub>
                    <m:r>
                      <a:rPr lang="en-US" altLang="ko-KR" i="1">
                        <a:solidFill>
                          <a:schemeClr val="accent5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accent5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accent5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solidFill>
                              <a:schemeClr val="accent5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𝑁</m:t>
                        </m:r>
                        <m:r>
                          <a:rPr lang="en-US" altLang="ko-KR" i="1">
                            <a:solidFill>
                              <a:schemeClr val="accent5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chemeClr val="accent5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  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−1,</m:t>
                        </m:r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𝑁</m:t>
                        </m:r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sub>
                    </m:sSub>
                    <m:r>
                      <a:rPr lang="en-US" altLang="ko-KR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𝑀𝑆</m:t>
                            </m:r>
                          </m:e>
                          <m:sub>
                            <m:r>
                              <a:rPr lang="en-US" altLang="ko-KR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solidFill>
                                  <a:schemeClr val="accent5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𝑀𝑆</m:t>
                            </m:r>
                          </m:e>
                          <m:sub>
                            <m:r>
                              <a:rPr lang="en-US" altLang="ko-KR" i="1" dirty="0">
                                <a:solidFill>
                                  <a:schemeClr val="accent5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/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Comparing means between two groups using Pooled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-test with </a:t>
                </a:r>
                <a:r>
                  <a:rPr lang="en-US" altLang="ko-KR" i="1" dirty="0" err="1">
                    <a:latin typeface="Seravek Light" charset="0"/>
                    <a:ea typeface="Seravek Light" charset="0"/>
                    <a:cs typeface="Seravek Light" charset="0"/>
                  </a:rPr>
                  <a:t>s</a:t>
                </a:r>
                <a:r>
                  <a:rPr lang="en-US" altLang="ko-KR" baseline="-25000" dirty="0" err="1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(based on the whole group)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</a:t>
                </a:r>
                <a:r>
                  <a:rPr lang="en-US" altLang="ko-KR" dirty="0" err="1">
                    <a:latin typeface="Seravek Light" charset="0"/>
                    <a:ea typeface="Seravek Light" charset="0"/>
                    <a:cs typeface="Seravek Light" charset="0"/>
                  </a:rPr>
                  <a:t>d</a:t>
                </a:r>
                <a:r>
                  <a:rPr lang="en-US" altLang="ko-KR" i="1" dirty="0" err="1">
                    <a:latin typeface="Seravek Light" charset="0"/>
                    <a:ea typeface="Seravek Light" charset="0"/>
                    <a:cs typeface="Seravek Light" charset="0"/>
                  </a:rPr>
                  <a:t>f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 = N-k</a:t>
                </a: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53" y="903211"/>
                <a:ext cx="10943650" cy="5097678"/>
              </a:xfrm>
              <a:prstGeom prst="rect">
                <a:avLst/>
              </a:prstGeom>
              <a:blipFill rotWithShape="0">
                <a:blip r:embed="rId7"/>
                <a:stretch>
                  <a:fillRect l="-445" b="-2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218615" y="3436562"/>
            <a:ext cx="2352095" cy="391646"/>
            <a:chOff x="1598875" y="1269871"/>
            <a:chExt cx="2352095" cy="3916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직사각형 15"/>
                <p:cNvSpPr/>
                <p:nvPr/>
              </p:nvSpPr>
              <p:spPr>
                <a:xfrm>
                  <a:off x="2355462" y="1269871"/>
                  <a:ext cx="445570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6" name="직사각형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462" y="1269871"/>
                  <a:ext cx="445570" cy="39164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/>
                <p:cNvSpPr/>
                <p:nvPr/>
              </p:nvSpPr>
              <p:spPr>
                <a:xfrm>
                  <a:off x="3429609" y="1269871"/>
                  <a:ext cx="521361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7" name="직사각형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609" y="1269871"/>
                  <a:ext cx="521361" cy="39164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/>
                <p:cNvSpPr/>
                <p:nvPr/>
              </p:nvSpPr>
              <p:spPr>
                <a:xfrm>
                  <a:off x="1598875" y="1281028"/>
                  <a:ext cx="3992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8" name="직사각형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8875" y="1281028"/>
                  <a:ext cx="399276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4594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8443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Example: Dart throwing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928453" y="879451"/>
            <a:ext cx="1094365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 accurately can you throw a dart? </a:t>
            </a:r>
          </a:p>
          <a:p>
            <a:pPr marL="2857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 may depend on which hand you use and how far from the target you are.</a:t>
            </a:r>
          </a:p>
          <a:p>
            <a:pPr marL="2857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 can we measure the effect of each variable?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6978" y="2736622"/>
            <a:ext cx="4078043" cy="288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9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5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194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Two-factor ANOVA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624175" y="865667"/>
                <a:ext cx="10943650" cy="5564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Previously, 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  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b="0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𝑖𝑗</m:t>
                        </m:r>
                      </m:sub>
                    </m:sSub>
                    <m:r>
                      <a:rPr lang="en-US" altLang="ko-KR" b="0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b="0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𝜏</m:t>
                        </m:r>
                      </m:e>
                      <m:sub>
                        <m:r>
                          <a:rPr lang="en-US" altLang="ko-KR" b="0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b="0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𝜀</m:t>
                        </m:r>
                      </m:e>
                      <m:sub>
                        <m:r>
                          <a:rPr lang="en-US" altLang="ko-KR" b="0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ko-KR" i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Now we have two factors,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Hand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Distance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dirty="0" smtClean="0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𝑖</m:t>
                        </m:r>
                        <m:r>
                          <a:rPr lang="en-US" altLang="ko-KR" i="1" dirty="0" smtClean="0">
                            <a:solidFill>
                              <a:schemeClr val="accent2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𝑗</m:t>
                        </m:r>
                        <m:r>
                          <a:rPr lang="en-US" altLang="ko-KR" b="0" i="1" dirty="0" smtClean="0">
                            <a:solidFill>
                              <a:schemeClr val="accent5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sub>
                    </m:sSub>
                    <m:r>
                      <a:rPr lang="en-US" altLang="ko-KR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𝜏</m:t>
                        </m:r>
                      </m:e>
                      <m:sub>
                        <m:r>
                          <a:rPr lang="en-US" altLang="ko-KR" i="1" dirty="0" smtClean="0">
                            <a:solidFill>
                              <a:schemeClr val="accent2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𝑗</m:t>
                        </m:r>
                      </m:sub>
                    </m:sSub>
                    <m:r>
                      <a:rPr lang="en-US" altLang="ko-KR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accent5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𝜀</m:t>
                        </m:r>
                      </m:e>
                      <m:sub>
                        <m:r>
                          <a:rPr lang="en-US" altLang="ko-KR" i="1" dirty="0" smtClean="0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𝑖</m:t>
                        </m:r>
                        <m:r>
                          <a:rPr lang="en-US" altLang="ko-KR" i="1" dirty="0" smtClean="0">
                            <a:solidFill>
                              <a:schemeClr val="accent2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𝑗</m:t>
                        </m:r>
                        <m:r>
                          <a:rPr lang="en-US" altLang="ko-KR" b="0" i="1" dirty="0" smtClean="0">
                            <a:solidFill>
                              <a:schemeClr val="accent5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ko-KR" i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i="1" dirty="0" err="1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i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: </a:t>
                </a:r>
                <a:r>
                  <a:rPr lang="en-US" altLang="ko-KR" i="1" dirty="0" err="1">
                    <a:latin typeface="Seravek Light" charset="0"/>
                    <a:ea typeface="Seravek Light" charset="0"/>
                    <a:cs typeface="Seravek Light" charset="0"/>
                  </a:rPr>
                  <a:t>i-</a:t>
                </a:r>
                <a:r>
                  <a:rPr lang="en-US" altLang="ko-KR" dirty="0" err="1">
                    <a:latin typeface="Seravek Light" charset="0"/>
                    <a:ea typeface="Seravek Light" charset="0"/>
                    <a:cs typeface="Seravek Light" charset="0"/>
                  </a:rPr>
                  <a:t>th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observation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i="1" dirty="0">
                    <a:solidFill>
                      <a:schemeClr val="accent2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j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: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level j of factor A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i="1" dirty="0">
                    <a:solidFill>
                      <a:schemeClr val="accent5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k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: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level k of factor B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𝜏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schemeClr val="accent2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schemeClr val="accent5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sub>
                    </m:sSub>
                    <m:r>
                      <a:rPr lang="en-US" altLang="ko-KR" b="0" i="0" dirty="0" smtClean="0">
                        <a:solidFill>
                          <a:schemeClr val="accent5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difference between the mean response of that treatment and the grand mean (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or </a:t>
                </a:r>
                <a14:m>
                  <m:oMath xmlns:m="http://schemas.openxmlformats.org/officeDocument/2006/math">
                    <m:acc>
                      <m:accPr>
                        <m:chr m:val="̿"/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 the example case 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accent2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𝜏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Hand effect,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accent5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Distance effect)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0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𝜏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1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b>
                      <m:sSubPr>
                        <m:ctrlP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𝜏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1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b>
                      <m:sSubPr>
                        <m:ctrlP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b>
                      <m:sSubPr>
                        <m:ctrlP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ko-KR" altLang="en-US" i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ko-KR" altLang="en-US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75" y="865667"/>
                <a:ext cx="10943650" cy="5564408"/>
              </a:xfrm>
              <a:prstGeom prst="rect">
                <a:avLst/>
              </a:prstGeom>
              <a:blipFill rotWithShape="0">
                <a:blip r:embed="rId7"/>
                <a:stretch>
                  <a:fillRect l="-334" t="-4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1568" y="1605565"/>
            <a:ext cx="5895760" cy="1436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488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5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16491" y="222608"/>
            <a:ext cx="4905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How two-factor ANOVA works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4" name="텍스트 상자 43"/>
          <p:cNvSpPr txBox="1"/>
          <p:nvPr/>
        </p:nvSpPr>
        <p:spPr>
          <a:xfrm>
            <a:off x="928453" y="879451"/>
            <a:ext cx="10943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Another example: tennis balls’ bounce with different brands and temperature</a:t>
            </a:r>
          </a:p>
          <a:p>
            <a:pPr marL="3155950" lvl="2" indent="-30797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Side-by-side boxplots for each factor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196" y="1603628"/>
            <a:ext cx="3161457" cy="4443984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4016949" y="1841263"/>
            <a:ext cx="4450398" cy="2083933"/>
            <a:chOff x="3843213" y="2022059"/>
            <a:chExt cx="4450398" cy="2083933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43213" y="2245349"/>
              <a:ext cx="1990662" cy="1802655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67984" y="2022059"/>
              <a:ext cx="2325627" cy="2083933"/>
            </a:xfrm>
            <a:prstGeom prst="rect">
              <a:avLst/>
            </a:prstGeom>
          </p:spPr>
        </p:pic>
      </p:grpSp>
      <p:pic>
        <p:nvPicPr>
          <p:cNvPr id="48" name="그림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3305" y="1720947"/>
            <a:ext cx="2863506" cy="2146261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430DCD59-E916-4C49-8EFC-D3B07B7910D5}"/>
                  </a:ext>
                </a:extLst>
              </p:cNvPr>
              <p:cNvSpPr/>
              <p:nvPr/>
            </p:nvSpPr>
            <p:spPr>
              <a:xfrm>
                <a:off x="5481924" y="4029409"/>
                <a:ext cx="1729512" cy="20896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Premium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=54.89</m:t>
                      </m:r>
                    </m:oMath>
                  </m:oMathPara>
                </a14:m>
                <a:endParaRPr lang="en-US" altLang="ko-KR" sz="1400" b="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Standard</m:t>
                          </m:r>
                        </m:sub>
                      </m:sSub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=5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.</m:t>
                      </m:r>
                      <m:r>
                        <a:rPr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44</m:t>
                      </m:r>
                    </m:oMath>
                  </m:oMathPara>
                </a14:m>
                <a:endParaRPr lang="en-US" altLang="ko-KR" sz="14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endParaRPr lang="en-US" altLang="ko-KR" sz="14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Room</m:t>
                          </m:r>
                        </m:sub>
                      </m:sSub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61</m:t>
                      </m:r>
                    </m:oMath>
                  </m:oMathPara>
                </a14:m>
                <a:endParaRPr lang="en-US" altLang="ko-KR" sz="14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Fridge</m:t>
                          </m:r>
                        </m:sub>
                      </m:sSub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60.67</m:t>
                      </m:r>
                    </m:oMath>
                  </m:oMathPara>
                </a14:m>
                <a:endParaRPr lang="en-US" altLang="ko-KR" sz="14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F</m:t>
                          </m:r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reezer</m:t>
                          </m:r>
                        </m:sub>
                      </m:sSub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39.33</m:t>
                      </m:r>
                    </m:oMath>
                  </m:oMathPara>
                </a14:m>
                <a:endParaRPr lang="en-US" altLang="ko-KR" sz="1400" b="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endParaRPr lang="en-US" altLang="ko-KR" sz="14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acc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53.67</m:t>
                      </m:r>
                    </m:oMath>
                  </m:oMathPara>
                </a14:m>
                <a:endParaRPr lang="en-US" altLang="ko-KR" sz="1400" dirty="0">
                  <a:ea typeface="Cambria Math" charset="0"/>
                  <a:cs typeface="Cambria Math" charset="0"/>
                </a:endParaRPr>
              </a:p>
              <a:p>
                <a:endParaRPr lang="en-US" altLang="ko-KR" sz="14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430DCD59-E916-4C49-8EFC-D3B07B791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924" y="4029409"/>
                <a:ext cx="1729512" cy="20896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77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uiExpand="1" build="p" bldLvl="5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16491" y="222608"/>
            <a:ext cx="4905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How two-factor ANOVA works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텍스트 상자 43"/>
              <p:cNvSpPr txBox="1"/>
              <p:nvPr/>
            </p:nvSpPr>
            <p:spPr>
              <a:xfrm>
                <a:off x="728827" y="720754"/>
                <a:ext cx="5205629" cy="916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𝑖𝑗𝑘</m:t>
                        </m:r>
                      </m:sub>
                    </m:sSub>
                    <m:r>
                      <a:rPr lang="en-US" altLang="ko-KR" sz="1600" i="1" dirty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sz="1600" i="1" dirty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sSub>
                      <m:sSubPr>
                        <m:ctrlP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𝐵𝑟𝑎𝑛𝑑</m:t>
                        </m:r>
                        <m:r>
                          <a:rPr lang="en-US" altLang="ko-KR" sz="16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sz="16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𝑒𝑓𝑓𝑒𝑐𝑡</m:t>
                        </m:r>
                      </m:e>
                      <m:sub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𝑗</m:t>
                        </m:r>
                      </m:sub>
                    </m:sSub>
                    <m:r>
                      <a:rPr lang="en-US" altLang="ko-KR" sz="1600" i="1" dirty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sSub>
                      <m:sSubPr>
                        <m:ctrlP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𝑇𝑒𝑚𝑝</m:t>
                        </m:r>
                        <m:r>
                          <a:rPr lang="en-US" altLang="ko-KR" sz="16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altLang="ko-KR" sz="16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𝑒𝑓𝑓𝑒𝑐𝑡</m:t>
                        </m:r>
                      </m:e>
                      <m:sub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sub>
                    </m:sSub>
                    <m:r>
                      <a:rPr lang="en-US" altLang="ko-KR" sz="1600" i="1" dirty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sSub>
                      <m:sSubPr>
                        <m:ctrlP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𝐸𝑟𝑟𝑜𝑟</m:t>
                        </m:r>
                      </m:e>
                      <m:sub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𝑖𝑗</m:t>
                        </m:r>
                        <m:r>
                          <a:rPr lang="en-US" altLang="ko-KR" sz="16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sub>
                    </m:sSub>
                    <m:r>
                      <a:rPr lang="en-US" altLang="ko-KR" sz="1600" i="1" dirty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acc>
                      <m:accPr>
                        <m:chr m:val="̿"/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acc>
                          <m:accPr>
                            <m:chr m:val="̿"/>
                            <m:ctrlPr>
                              <a:rPr lang="en-US" altLang="ko-KR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16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acc>
                          <m:accPr>
                            <m:chr m:val="̿"/>
                            <m:ctrlPr>
                              <a:rPr lang="en-US" altLang="ko-KR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altLang="ko-KR" sz="160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16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 dirty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600" i="1" dirty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𝑖𝑗</m:t>
                            </m:r>
                            <m:r>
                              <a:rPr lang="en-US" altLang="ko-KR" sz="1600" b="0" i="1" dirty="0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600" i="1" dirty="0">
                            <a:solidFill>
                              <a:srgbClr val="7030A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sz="1600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altLang="ko-KR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solidFill>
                              <a:srgbClr val="7030A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sz="1600" b="0" i="1" dirty="0" smtClean="0">
                            <a:solidFill>
                              <a:srgbClr val="7030A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altLang="ko-KR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sz="1600" b="0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 </m:t>
                    </m:r>
                    <m:acc>
                      <m:accPr>
                        <m:chr m:val="̿"/>
                        <m:ctrlPr>
                          <a:rPr lang="en-US" altLang="ko-KR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sz="1600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ko-KR" sz="1600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rgbClr val="7030A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4" name="텍스트 상자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7" y="720754"/>
                <a:ext cx="5205629" cy="916918"/>
              </a:xfrm>
              <a:prstGeom prst="rect">
                <a:avLst/>
              </a:prstGeom>
              <a:blipFill rotWithShape="0">
                <a:blip r:embed="rId7"/>
                <a:stretch>
                  <a:fillRect l="-468" t="-21192" r="-1054" b="-350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/>
          <p:cNvGrpSpPr/>
          <p:nvPr/>
        </p:nvGrpSpPr>
        <p:grpSpPr>
          <a:xfrm>
            <a:off x="228362" y="1641735"/>
            <a:ext cx="2863506" cy="2471350"/>
            <a:chOff x="216491" y="1834965"/>
            <a:chExt cx="2863506" cy="2471350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6491" y="2160054"/>
              <a:ext cx="2863506" cy="2146261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906342" y="1834965"/>
              <a:ext cx="14138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i="1" dirty="0" err="1">
                  <a:latin typeface="Seravek Light" charset="0"/>
                  <a:ea typeface="Seravek Light" charset="0"/>
                  <a:cs typeface="Seravek Light" charset="0"/>
                </a:rPr>
                <a:t>y</a:t>
              </a:r>
              <a:r>
                <a:rPr lang="en-US" altLang="ko-KR" sz="1400" i="1" baseline="-25000" dirty="0" err="1">
                  <a:latin typeface="Seravek Light" charset="0"/>
                  <a:ea typeface="Seravek Light" charset="0"/>
                  <a:cs typeface="Seravek Light" charset="0"/>
                </a:rPr>
                <a:t>ijk</a:t>
              </a:r>
              <a:r>
                <a:rPr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: Observations</a:t>
              </a:r>
              <a:endParaRPr lang="ko-KR" altLang="en-US" sz="1400" i="1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413439" y="1641735"/>
            <a:ext cx="2889504" cy="2471350"/>
            <a:chOff x="3401568" y="1688661"/>
            <a:chExt cx="2889504" cy="24713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01568" y="2006410"/>
              <a:ext cx="2889504" cy="215360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직사각형 19"/>
                <p:cNvSpPr/>
                <p:nvPr/>
              </p:nvSpPr>
              <p:spPr>
                <a:xfrm>
                  <a:off x="3883613" y="1688661"/>
                  <a:ext cx="1283493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altLang="ko-KR" sz="1400" dirty="0">
                      <a:solidFill>
                        <a:schemeClr val="tx1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:</a:t>
                  </a:r>
                  <a:r>
                    <a:rPr lang="en-US" altLang="ko-KR" sz="1400" dirty="0">
                      <a:latin typeface="Seravek Light" charset="0"/>
                      <a:ea typeface="Seravek Light" charset="0"/>
                      <a:cs typeface="Seravek Light" charset="0"/>
                    </a:rPr>
                    <a:t> </a:t>
                  </a:r>
                  <a:r>
                    <a:rPr lang="en-US" altLang="ko-KR" sz="1400" i="1" dirty="0">
                      <a:latin typeface="Seravek Light" charset="0"/>
                      <a:ea typeface="Seravek Light" charset="0"/>
                      <a:cs typeface="Seravek Light" charset="0"/>
                    </a:rPr>
                    <a:t>Grand mean</a:t>
                  </a:r>
                  <a:endParaRPr lang="ko-KR" altLang="en-US" sz="1400" i="1" dirty="0">
                    <a:latin typeface="Seravek Light" charset="0"/>
                    <a:ea typeface="Seravek Light" charset="0"/>
                    <a:cs typeface="Seravek Light" charset="0"/>
                  </a:endParaRPr>
                </a:p>
              </p:txBody>
            </p:sp>
          </mc:Choice>
          <mc:Fallback xmlns="">
            <p:sp>
              <p:nvSpPr>
                <p:cNvPr id="20" name="직사각형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3613" y="1688661"/>
                  <a:ext cx="1283493" cy="30777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2156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그룹 13"/>
          <p:cNvGrpSpPr/>
          <p:nvPr/>
        </p:nvGrpSpPr>
        <p:grpSpPr>
          <a:xfrm>
            <a:off x="6624514" y="1643663"/>
            <a:ext cx="2904098" cy="2469421"/>
            <a:chOff x="6612643" y="1690589"/>
            <a:chExt cx="2904098" cy="246942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12643" y="2006409"/>
              <a:ext cx="2904098" cy="215360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직사각형 22"/>
                <p:cNvSpPr/>
                <p:nvPr/>
              </p:nvSpPr>
              <p:spPr>
                <a:xfrm>
                  <a:off x="7151140" y="1690589"/>
                  <a:ext cx="1868845" cy="4841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1400" i="1" dirty="0">
                      <a:solidFill>
                        <a:srgbClr val="C00000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Brand </a:t>
                  </a:r>
                  <a:r>
                    <a:rPr lang="en-US" altLang="ko-KR" sz="1400" i="1" dirty="0" err="1">
                      <a:solidFill>
                        <a:srgbClr val="C00000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effect</a:t>
                  </a:r>
                  <a:r>
                    <a:rPr lang="en-US" altLang="ko-KR" sz="1400" i="1" baseline="-25000" dirty="0" err="1">
                      <a:solidFill>
                        <a:srgbClr val="C00000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j</a:t>
                  </a:r>
                  <a:r>
                    <a:rPr lang="en-US" altLang="ko-KR" sz="1400" i="1" baseline="-25000" dirty="0">
                      <a:solidFill>
                        <a:srgbClr val="C00000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:</m:t>
                      </m:r>
                      <m:d>
                        <m:dPr>
                          <m:ctrlPr>
                            <a:rPr lang="en-US" altLang="ko-KR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1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acc>
                            <m:accPr>
                              <m:chr m:val="̿"/>
                              <m:ctrlPr>
                                <a:rPr lang="en-US" altLang="ko-KR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a14:m>
                  <a:endParaRPr lang="ko-KR" altLang="en-US" sz="1400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endParaRPr>
                </a:p>
                <a:p>
                  <a:pPr algn="ctr"/>
                  <a:endParaRPr lang="ko-KR" altLang="en-US" sz="1400" i="1" baseline="-25000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endParaRPr>
                </a:p>
              </p:txBody>
            </p:sp>
          </mc:Choice>
          <mc:Fallback xmlns="">
            <p:sp>
              <p:nvSpPr>
                <p:cNvPr id="23" name="직사각형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1140" y="1690589"/>
                  <a:ext cx="1868845" cy="48410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651" r="-52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그룹 15"/>
          <p:cNvGrpSpPr/>
          <p:nvPr/>
        </p:nvGrpSpPr>
        <p:grpSpPr>
          <a:xfrm>
            <a:off x="4028266" y="4131165"/>
            <a:ext cx="2850061" cy="2413490"/>
            <a:chOff x="4866041" y="4324721"/>
            <a:chExt cx="2850061" cy="241349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66041" y="4614211"/>
              <a:ext cx="2850061" cy="2124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직사각형 25"/>
                <p:cNvSpPr/>
                <p:nvPr/>
              </p:nvSpPr>
              <p:spPr>
                <a:xfrm>
                  <a:off x="5100150" y="4324721"/>
                  <a:ext cx="239155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1400" i="1" dirty="0">
                      <a:solidFill>
                        <a:schemeClr val="accent2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Temperature </a:t>
                  </a:r>
                  <a:r>
                    <a:rPr lang="en-US" altLang="ko-KR" sz="1400" i="1" dirty="0" err="1">
                      <a:solidFill>
                        <a:schemeClr val="accent2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effect</a:t>
                  </a:r>
                  <a:r>
                    <a:rPr lang="en-US" altLang="ko-KR" sz="1400" i="1" baseline="-25000" dirty="0" err="1">
                      <a:solidFill>
                        <a:schemeClr val="accent2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k</a:t>
                  </a:r>
                  <a:r>
                    <a:rPr lang="en-US" altLang="ko-KR" sz="1400" i="1" baseline="-25000" dirty="0">
                      <a:solidFill>
                        <a:schemeClr val="accent2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accent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:</m:t>
                      </m:r>
                      <m:d>
                        <m:dPr>
                          <m:ctrlPr>
                            <a:rPr lang="en-US" altLang="ko-KR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1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1400" i="1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acc>
                            <m:accPr>
                              <m:chr m:val="̿"/>
                              <m:ctrlPr>
                                <a:rPr lang="en-US" altLang="ko-KR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a14:m>
                  <a:endParaRPr lang="ko-KR" altLang="en-US" sz="1400" i="1" baseline="-25000" dirty="0">
                    <a:solidFill>
                      <a:schemeClr val="accent2"/>
                    </a:solidFill>
                    <a:latin typeface="Seravek Light" charset="0"/>
                    <a:ea typeface="Seravek Light" charset="0"/>
                    <a:cs typeface="Seravek Light" charset="0"/>
                  </a:endParaRPr>
                </a:p>
              </p:txBody>
            </p:sp>
          </mc:Choice>
          <mc:Fallback xmlns="">
            <p:sp>
              <p:nvSpPr>
                <p:cNvPr id="26" name="직사각형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0150" y="4324721"/>
                  <a:ext cx="2391552" cy="307777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54" t="-2000" r="-4071" b="-2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그룹 17"/>
          <p:cNvGrpSpPr/>
          <p:nvPr/>
        </p:nvGrpSpPr>
        <p:grpSpPr>
          <a:xfrm>
            <a:off x="7373430" y="4131165"/>
            <a:ext cx="2898347" cy="2416025"/>
            <a:chOff x="8195751" y="4236255"/>
            <a:chExt cx="2898347" cy="241602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195751" y="4525746"/>
              <a:ext cx="2898347" cy="2126534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9321441" y="4236255"/>
              <a:ext cx="6493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i="1" dirty="0" err="1">
                  <a:solidFill>
                    <a:srgbClr val="7030A0"/>
                  </a:solidFill>
                  <a:latin typeface="Seravek Light" charset="0"/>
                  <a:ea typeface="Seravek Light" charset="0"/>
                  <a:cs typeface="Seravek Light" charset="0"/>
                </a:rPr>
                <a:t>Error</a:t>
              </a:r>
              <a:r>
                <a:rPr lang="en-US" altLang="ko-KR" sz="1400" i="1" baseline="-25000" dirty="0" err="1">
                  <a:solidFill>
                    <a:srgbClr val="7030A0"/>
                  </a:solidFill>
                  <a:latin typeface="Seravek Light" charset="0"/>
                  <a:ea typeface="Seravek Light" charset="0"/>
                  <a:cs typeface="Seravek Light" charset="0"/>
                </a:rPr>
                <a:t>ijk</a:t>
              </a:r>
              <a:endParaRPr lang="ko-KR" altLang="en-US" sz="1400" i="1" baseline="-25000" dirty="0">
                <a:solidFill>
                  <a:srgbClr val="7030A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/>
              <p:cNvSpPr/>
              <p:nvPr/>
            </p:nvSpPr>
            <p:spPr>
              <a:xfrm>
                <a:off x="8912295" y="1023827"/>
                <a:ext cx="2490248" cy="9088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Seravek Light" charset="0"/>
                    <a:ea typeface="Seravek Light" charset="0"/>
                    <a:cs typeface="Seravek Light" charset="0"/>
                  </a:rPr>
                  <a:t>Sum of Squares of all these values</a:t>
                </a:r>
                <a:endParaRPr lang="en-US" altLang="ko-KR" sz="1200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charset="0"/>
                            </a:rPr>
                            <m:t>𝑆𝑆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ko-KR" alt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ko-KR" alt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ko-KR" sz="1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̿"/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altLang="ko-KR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Treatment Sum of Squares</a:t>
                </a:r>
                <a:endParaRPr lang="ko-KR" altLang="en-US" sz="12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31" name="직사각형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295" y="1023827"/>
                <a:ext cx="2490248" cy="908839"/>
              </a:xfrm>
              <a:prstGeom prst="rect">
                <a:avLst/>
              </a:prstGeom>
              <a:blipFill rotWithShape="0">
                <a:blip r:embed="rId16"/>
                <a:stretch>
                  <a:fillRect t="-48993" r="-2451" b="-771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텍스트 상자 32"/>
              <p:cNvSpPr txBox="1"/>
              <p:nvPr/>
            </p:nvSpPr>
            <p:spPr>
              <a:xfrm>
                <a:off x="-3025364" y="7714662"/>
                <a:ext cx="10563995" cy="695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𝑀𝑆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𝑇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𝑆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altLang="ko-KR" b="0" dirty="0">
                    <a:latin typeface="Seravek Light" charset="0"/>
                    <a:ea typeface="Seravek Light" charset="0"/>
                    <a:cs typeface="Seravek Light" charset="0"/>
                  </a:rPr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𝑀𝑆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𝐸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   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−1,</m:t>
                        </m:r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𝑁</m:t>
                        </m:r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b="0" i="1" dirty="0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𝑀𝑆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𝑀𝑆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33" name="텍스트 상자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25364" y="7714662"/>
                <a:ext cx="10563995" cy="695768"/>
              </a:xfrm>
              <a:prstGeom prst="rect">
                <a:avLst/>
              </a:prstGeom>
              <a:blipFill rotWithShape="0">
                <a:blip r:embed="rId17"/>
                <a:stretch>
                  <a:fillRect l="-404" t="-20175" b="-491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/>
              <p:cNvSpPr/>
              <p:nvPr/>
            </p:nvSpPr>
            <p:spPr>
              <a:xfrm>
                <a:off x="1547725" y="4414385"/>
                <a:ext cx="2490248" cy="9088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Seravek Light" charset="0"/>
                    <a:ea typeface="Seravek Light" charset="0"/>
                    <a:cs typeface="Seravek Light" charset="0"/>
                  </a:rPr>
                  <a:t>Sum of Squares of all these values</a:t>
                </a:r>
                <a:endParaRPr lang="en-US" altLang="ko-KR" sz="1200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charset="0"/>
                            </a:rPr>
                            <m:t>𝑆𝑆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ko-KR" alt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ko-KR" alt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ko-KR" sz="1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̿"/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altLang="ko-KR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200" dirty="0">
                    <a:solidFill>
                      <a:schemeClr val="accent2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Treatment Sum of Squares</a:t>
                </a:r>
                <a:endParaRPr lang="ko-KR" altLang="en-US" sz="1200" dirty="0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34" name="직사각형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725" y="4414385"/>
                <a:ext cx="2490248" cy="908839"/>
              </a:xfrm>
              <a:prstGeom prst="rect">
                <a:avLst/>
              </a:prstGeom>
              <a:blipFill rotWithShape="0">
                <a:blip r:embed="rId18"/>
                <a:stretch>
                  <a:fillRect t="-48993" r="-1961" b="-771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9528612" y="3685481"/>
                <a:ext cx="2962031" cy="9088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Seravek Light" charset="0"/>
                    <a:ea typeface="Seravek Light" charset="0"/>
                    <a:cs typeface="Seravek Light" charset="0"/>
                  </a:rPr>
                  <a:t>Sum of Squares of all these values</a:t>
                </a:r>
                <a:endParaRPr lang="en-US" altLang="ko-KR" sz="1200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charset="0"/>
                            </a:rPr>
                            <m:t>𝑆𝑆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𝐸</m:t>
                          </m:r>
                        </m:sub>
                      </m:sSub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ko-KR" alt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ko-KR" alt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ko-KR" sz="1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𝑖𝑗</m:t>
                                      </m:r>
                                      <m:r>
                                        <a:rPr lang="en-US" altLang="ko-KR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1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sz="1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1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̿"/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altLang="ko-KR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030A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Error Sum of Squares</a:t>
                </a:r>
                <a:endParaRPr lang="ko-KR" altLang="en-US" sz="1200" dirty="0">
                  <a:solidFill>
                    <a:srgbClr val="7030A0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612" y="3685481"/>
                <a:ext cx="2962031" cy="908839"/>
              </a:xfrm>
              <a:prstGeom prst="rect">
                <a:avLst/>
              </a:prstGeom>
              <a:blipFill rotWithShape="0">
                <a:blip r:embed="rId19"/>
                <a:stretch>
                  <a:fillRect t="-48993" b="-771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텍스트 상자 36"/>
          <p:cNvSpPr txBox="1"/>
          <p:nvPr/>
        </p:nvSpPr>
        <p:spPr>
          <a:xfrm>
            <a:off x="3091868" y="277366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=</a:t>
            </a:r>
            <a:endParaRPr kumimoji="1" lang="ko-KR" altLang="en-US" dirty="0"/>
          </a:p>
        </p:txBody>
      </p:sp>
      <p:sp>
        <p:nvSpPr>
          <p:cNvPr id="38" name="텍스트 상자 37"/>
          <p:cNvSpPr txBox="1"/>
          <p:nvPr/>
        </p:nvSpPr>
        <p:spPr>
          <a:xfrm>
            <a:off x="6259247" y="2767847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+</a:t>
            </a:r>
            <a:endParaRPr kumimoji="1" lang="ko-KR" altLang="en-US" dirty="0"/>
          </a:p>
        </p:txBody>
      </p:sp>
      <p:sp>
        <p:nvSpPr>
          <p:cNvPr id="39" name="텍스트 상자 38"/>
          <p:cNvSpPr txBox="1"/>
          <p:nvPr/>
        </p:nvSpPr>
        <p:spPr>
          <a:xfrm>
            <a:off x="3724874" y="521549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+</a:t>
            </a:r>
            <a:endParaRPr kumimoji="1" lang="ko-KR" altLang="en-US" dirty="0"/>
          </a:p>
        </p:txBody>
      </p:sp>
      <p:sp>
        <p:nvSpPr>
          <p:cNvPr id="40" name="텍스트 상자 39"/>
          <p:cNvSpPr txBox="1"/>
          <p:nvPr/>
        </p:nvSpPr>
        <p:spPr>
          <a:xfrm>
            <a:off x="6952593" y="521549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+</a:t>
            </a:r>
            <a:endParaRPr kumimoji="1"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22F252D-72A7-6548-9DD5-BE3595DE09DA}"/>
                  </a:ext>
                </a:extLst>
              </p:cNvPr>
              <p:cNvSpPr/>
              <p:nvPr/>
            </p:nvSpPr>
            <p:spPr>
              <a:xfrm>
                <a:off x="6057129" y="392259"/>
                <a:ext cx="1193596" cy="121334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R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9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9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Premium</m:t>
                          </m:r>
                        </m:sub>
                      </m:sSub>
                      <m:r>
                        <a:rPr lang="en-US" altLang="ko-KR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=54.89</m:t>
                      </m:r>
                    </m:oMath>
                  </m:oMathPara>
                </a14:m>
                <a:endParaRPr lang="en-US" altLang="ko-KR" sz="900" b="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R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9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9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Standard</m:t>
                          </m:r>
                        </m:sub>
                      </m:sSub>
                      <m:r>
                        <a:rPr lang="en-US" altLang="ko-KR" sz="9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=5</m:t>
                      </m:r>
                      <m:r>
                        <a:rPr lang="en-US" altLang="ko-KR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a:rPr lang="en-US" altLang="ko-KR" sz="9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.</m:t>
                      </m:r>
                      <m:r>
                        <a:rPr lang="en-US" altLang="ko-KR" sz="9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44</m:t>
                      </m:r>
                    </m:oMath>
                  </m:oMathPara>
                </a14:m>
                <a:endParaRPr lang="en-US" altLang="ko-KR" sz="9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endParaRPr lang="en-US" altLang="ko-KR" sz="9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R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9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9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Room</m:t>
                          </m:r>
                        </m:sub>
                      </m:sSub>
                      <m:r>
                        <a:rPr lang="en-US" altLang="ko-KR" sz="9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ko-KR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61</m:t>
                      </m:r>
                    </m:oMath>
                  </m:oMathPara>
                </a14:m>
                <a:endParaRPr lang="en-US" altLang="ko-KR" sz="9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R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9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9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Fridge</m:t>
                          </m:r>
                        </m:sub>
                      </m:sSub>
                      <m:r>
                        <a:rPr lang="en-US" altLang="ko-KR" sz="9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ko-KR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60.67</m:t>
                      </m:r>
                    </m:oMath>
                  </m:oMathPara>
                </a14:m>
                <a:endParaRPr lang="en-US" altLang="ko-KR" sz="9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R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9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9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F</m:t>
                          </m:r>
                          <m:r>
                            <m:rPr>
                              <m:sty m:val="p"/>
                            </m:rPr>
                            <a:rPr lang="en-US" altLang="ko-KR" sz="9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reezer</m:t>
                          </m:r>
                        </m:sub>
                      </m:sSub>
                      <m:r>
                        <a:rPr lang="en-US" altLang="ko-KR" sz="9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ko-KR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39.33</m:t>
                      </m:r>
                    </m:oMath>
                  </m:oMathPara>
                </a14:m>
                <a:endParaRPr lang="en-US" altLang="ko-KR" sz="900" b="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endParaRPr lang="en-US" altLang="ko-KR" sz="9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altLang="ko-KR" sz="90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accPr>
                        <m:e>
                          <m:r>
                            <a:rPr lang="en-US" altLang="ko-KR" sz="900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9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53.67</m:t>
                      </m:r>
                    </m:oMath>
                  </m:oMathPara>
                </a14:m>
                <a:endParaRPr lang="en-US" altLang="ko-KR" sz="90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22F252D-72A7-6548-9DD5-BE3595DE0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129" y="392259"/>
                <a:ext cx="1193596" cy="121334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745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 bldLvl="3"/>
      <p:bldP spid="31" grpId="0"/>
      <p:bldP spid="34" grpId="0"/>
      <p:bldP spid="35" grpId="0"/>
      <p:bldP spid="37" grpId="0"/>
      <p:bldP spid="38" grpId="0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4545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Partial boxplot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682346" y="865667"/>
                <a:ext cx="10943650" cy="919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Plot the data: but we cannot easily see the effects of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one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factor only.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Partial boxplot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plot the residuals for each level of the other factor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𝑖𝑗𝑘</m:t>
                        </m:r>
                      </m:sub>
                    </m:sSub>
                    <m:r>
                      <a:rPr lang="en-US" altLang="ko-KR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acc>
                      <m:accPr>
                        <m:chr m:val="̿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).</a:t>
                </a:r>
                <a:endParaRPr lang="ko-KR" altLang="en-US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46" y="865667"/>
                <a:ext cx="10943650" cy="919419"/>
              </a:xfrm>
              <a:prstGeom prst="rect">
                <a:avLst/>
              </a:prstGeom>
              <a:blipFill rotWithShape="0">
                <a:blip r:embed="rId7"/>
                <a:stretch>
                  <a:fillRect l="-390" b="-7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269" y="2181978"/>
            <a:ext cx="3661984" cy="2882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7223" y="2200266"/>
            <a:ext cx="4940391" cy="288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0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67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24-1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A7C59E-051A-F04C-84FF-B45B81F4D29C}"/>
              </a:ext>
            </a:extLst>
          </p:cNvPr>
          <p:cNvSpPr/>
          <p:nvPr/>
        </p:nvSpPr>
        <p:spPr>
          <a:xfrm>
            <a:off x="3983050" y="2986053"/>
            <a:ext cx="42259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dirty="0">
                <a:latin typeface="Seravek" panose="020B0503040000020004" pitchFamily="34" charset="0"/>
                <a:hlinkClick r:id="rId7"/>
              </a:rPr>
              <a:t>https://forms.gle/ufmzNwHXT91JgWdp8</a:t>
            </a:r>
            <a:endParaRPr lang="en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10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8479</TotalTime>
  <Words>1353</Words>
  <Application>Microsoft Macintosh PowerPoint</Application>
  <PresentationFormat>와이드스크린</PresentationFormat>
  <Paragraphs>254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맑은 고딕</vt:lpstr>
      <vt:lpstr>Arial</vt:lpstr>
      <vt:lpstr>Cambria Math</vt:lpstr>
      <vt:lpstr>Helvetica</vt:lpstr>
      <vt:lpstr>PT Sans Narrow</vt:lpstr>
      <vt:lpstr>Seravek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1358</cp:revision>
  <dcterms:created xsi:type="dcterms:W3CDTF">2017-08-24T21:55:02Z</dcterms:created>
  <dcterms:modified xsi:type="dcterms:W3CDTF">2021-05-17T01:59:36Z</dcterms:modified>
</cp:coreProperties>
</file>